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31"/>
  </p:notesMasterIdLst>
  <p:sldIdLst>
    <p:sldId id="260" r:id="rId3"/>
    <p:sldId id="266" r:id="rId4"/>
    <p:sldId id="294" r:id="rId5"/>
    <p:sldId id="270" r:id="rId6"/>
    <p:sldId id="265" r:id="rId7"/>
    <p:sldId id="293" r:id="rId8"/>
    <p:sldId id="279" r:id="rId9"/>
    <p:sldId id="292" r:id="rId10"/>
    <p:sldId id="280" r:id="rId11"/>
    <p:sldId id="275" r:id="rId12"/>
    <p:sldId id="297" r:id="rId13"/>
    <p:sldId id="298" r:id="rId14"/>
    <p:sldId id="286" r:id="rId15"/>
    <p:sldId id="299" r:id="rId16"/>
    <p:sldId id="291" r:id="rId17"/>
    <p:sldId id="301" r:id="rId18"/>
    <p:sldId id="300" r:id="rId19"/>
    <p:sldId id="302" r:id="rId20"/>
    <p:sldId id="303" r:id="rId21"/>
    <p:sldId id="304" r:id="rId22"/>
    <p:sldId id="305" r:id="rId23"/>
    <p:sldId id="290" r:id="rId24"/>
    <p:sldId id="285" r:id="rId25"/>
    <p:sldId id="295" r:id="rId26"/>
    <p:sldId id="308" r:id="rId27"/>
    <p:sldId id="309" r:id="rId28"/>
    <p:sldId id="306" r:id="rId29"/>
    <p:sldId id="288" r:id="rId30"/>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 userDrawn="1">
          <p15:clr>
            <a:srgbClr val="A4A3A4"/>
          </p15:clr>
        </p15:guide>
        <p15:guide id="2" pos="5125" userDrawn="1">
          <p15:clr>
            <a:srgbClr val="A4A3A4"/>
          </p15:clr>
        </p15:guide>
        <p15:guide id="3" pos="1519" userDrawn="1">
          <p15:clr>
            <a:srgbClr val="A4A3A4"/>
          </p15:clr>
        </p15:guide>
        <p15:guide id="5" orient="horz" pos="1139" userDrawn="1">
          <p15:clr>
            <a:srgbClr val="A4A3A4"/>
          </p15:clr>
        </p15:guide>
        <p15:guide id="6" orient="horz" pos="2319" userDrawn="1">
          <p15:clr>
            <a:srgbClr val="A4A3A4"/>
          </p15:clr>
        </p15:guide>
        <p15:guide id="7" orient="horz" pos="32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14F"/>
    <a:srgbClr val="0174AB"/>
    <a:srgbClr val="666666"/>
    <a:srgbClr val="BFC0C0"/>
    <a:srgbClr val="9F9D9A"/>
    <a:srgbClr val="0A377B"/>
    <a:srgbClr val="000000"/>
    <a:srgbClr val="083F80"/>
    <a:srgbClr val="1F497D"/>
    <a:srgbClr val="967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66" autoAdjust="0"/>
    <p:restoredTop sz="94660"/>
  </p:normalViewPr>
  <p:slideViewPr>
    <p:cSldViewPr snapToGrid="0" showGuides="1">
      <p:cViewPr varScale="1">
        <p:scale>
          <a:sx n="97" d="100"/>
          <a:sy n="97" d="100"/>
        </p:scale>
        <p:origin x="584" y="184"/>
      </p:cViewPr>
      <p:guideLst>
        <p:guide orient="horz" pos="255"/>
        <p:guide pos="5125"/>
        <p:guide pos="1519"/>
        <p:guide orient="horz" pos="1139"/>
        <p:guide orient="horz" pos="2319"/>
        <p:guide orient="horz" pos="3226"/>
      </p:guideLst>
    </p:cSldViewPr>
  </p:slideViewPr>
  <p:notesTextViewPr>
    <p:cViewPr>
      <p:scale>
        <a:sx n="1" d="1"/>
        <a:sy n="1" d="1"/>
      </p:scale>
      <p:origin x="0" y="0"/>
    </p:cViewPr>
  </p:notesTextViewPr>
  <p:sorterViewPr>
    <p:cViewPr>
      <p:scale>
        <a:sx n="110" d="100"/>
        <a:sy n="110" d="100"/>
      </p:scale>
      <p:origin x="0" y="130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7A06-B06E-4BA1-8343-1CCBE8492F9B}" type="datetimeFigureOut">
              <a:rPr lang="zh-CN" altLang="en-US" smtClean="0"/>
              <a:t>17/5/18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A2CBA-E486-4DC8-8696-C7854B0A28FD}" type="slidenum">
              <a:rPr lang="zh-CN" altLang="en-US" smtClean="0"/>
              <a:t>‹#›</a:t>
            </a:fld>
            <a:endParaRPr lang="zh-CN" altLang="en-US"/>
          </a:p>
        </p:txBody>
      </p:sp>
    </p:spTree>
    <p:extLst>
      <p:ext uri="{BB962C8B-B14F-4D97-AF65-F5344CB8AC3E}">
        <p14:creationId xmlns:p14="http://schemas.microsoft.com/office/powerpoint/2010/main" val="18640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1696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686993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48540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685684703"/>
      </p:ext>
    </p:extLst>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43274740"/>
      </p:ext>
    </p:extLst>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352018157"/>
      </p:ext>
    </p:extLst>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054055196"/>
      </p:ext>
    </p:extLst>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2837614770"/>
      </p:ext>
    </p:extLst>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588693175"/>
      </p:ext>
    </p:extLst>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914104865"/>
      </p:ext>
    </p:extLst>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969048515"/>
      </p:ext>
    </p:extLst>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139747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702812863"/>
      </p:ext>
    </p:extLst>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128191261"/>
      </p:ext>
    </p:extLst>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35031052"/>
      </p:ext>
    </p:extLst>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4490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843427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354265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22355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37733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72800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6EF31D4-1AA4-45E7-8F10-C007A9A6DDB0}" type="datetimeFigureOut">
              <a:rPr lang="zh-HK" altLang="en-US" smtClean="0"/>
              <a:pPr/>
              <a:t>18/05/17</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2865850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pPr/>
              <a:t>18/05/17</a:t>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pPr/>
              <a:t>‹#›</a:t>
            </a:fld>
            <a:endParaRPr lang="zh-HK" altLang="en-US"/>
          </a:p>
        </p:txBody>
      </p:sp>
    </p:spTree>
    <p:extLst>
      <p:ext uri="{BB962C8B-B14F-4D97-AF65-F5344CB8AC3E}">
        <p14:creationId xmlns:p14="http://schemas.microsoft.com/office/powerpoint/2010/main" val="183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pPr/>
              <a:t>18/05/17</a:t>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pPr/>
              <a:t>‹#›</a:t>
            </a:fld>
            <a:endParaRPr lang="zh-HK" altLang="en-US">
              <a:solidFill>
                <a:prstClr val="black">
                  <a:tint val="75000"/>
                </a:prstClr>
              </a:solidFill>
            </a:endParaRPr>
          </a:p>
        </p:txBody>
      </p:sp>
    </p:spTree>
    <p:extLst>
      <p:ext uri="{BB962C8B-B14F-4D97-AF65-F5344CB8AC3E}">
        <p14:creationId xmlns:p14="http://schemas.microsoft.com/office/powerpoint/2010/main" val="34569109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6505468" y="1365062"/>
            <a:ext cx="2628172" cy="523220"/>
          </a:xfrm>
          <a:prstGeom prst="rect">
            <a:avLst/>
          </a:prstGeom>
          <a:noFill/>
        </p:spPr>
        <p:txBody>
          <a:bodyPr wrap="square" rtlCol="0">
            <a:spAutoFit/>
          </a:bodyPr>
          <a:lstStyle/>
          <a:p>
            <a:r>
              <a:rPr lang="zh-CN" altLang="en-US" sz="2800" b="1" spc="300" dirty="0" smtClean="0">
                <a:solidFill>
                  <a:srgbClr val="0070C0"/>
                </a:solidFill>
                <a:latin typeface="微软雅黑" panose="020B0503020204020204" pitchFamily="34" charset="-122"/>
                <a:ea typeface="微软雅黑" panose="020B0503020204020204" pitchFamily="34" charset="-122"/>
              </a:rPr>
              <a:t>广东工业大学</a:t>
            </a:r>
            <a:endParaRPr lang="zh-HK" altLang="en-US" sz="2800" b="1" spc="300" dirty="0">
              <a:solidFill>
                <a:srgbClr val="0070C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0" y="2259000"/>
            <a:ext cx="9144000" cy="234000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5501" y="2706932"/>
            <a:ext cx="8992998" cy="1323439"/>
          </a:xfrm>
          <a:prstGeom prst="rect">
            <a:avLst/>
          </a:prstGeom>
          <a:noFill/>
        </p:spPr>
        <p:txBody>
          <a:bodyPr wrap="square" rtlCol="0">
            <a:spAutoFit/>
          </a:bodyPr>
          <a:lstStyle/>
          <a:p>
            <a:pPr algn="ctr"/>
            <a:r>
              <a:rPr lang="zh-CN" altLang="en-US" sz="4000" b="1" spc="300" dirty="0">
                <a:solidFill>
                  <a:schemeClr val="bg1"/>
                </a:solidFill>
                <a:latin typeface="微软雅黑" panose="020B0503020204020204" pitchFamily="34" charset="-122"/>
                <a:ea typeface="微软雅黑" panose="020B0503020204020204" pitchFamily="34" charset="-122"/>
              </a:rPr>
              <a:t>基于贪心算法与图论算法相结合的最低成本产品召回系统的研究</a:t>
            </a:r>
            <a:r>
              <a:rPr lang="zh-CN" altLang="en-US" sz="4000" b="1" spc="300">
                <a:solidFill>
                  <a:schemeClr val="bg1"/>
                </a:solidFill>
                <a:latin typeface="微软雅黑" panose="020B0503020204020204" pitchFamily="34" charset="-122"/>
                <a:ea typeface="微软雅黑" panose="020B0503020204020204" pitchFamily="34" charset="-122"/>
              </a:rPr>
              <a:t>与</a:t>
            </a:r>
            <a:r>
              <a:rPr lang="zh-CN" altLang="en-US" sz="4000" b="1" spc="300" smtClean="0">
                <a:solidFill>
                  <a:schemeClr val="bg1"/>
                </a:solidFill>
                <a:latin typeface="微软雅黑" panose="020B0503020204020204" pitchFamily="34" charset="-122"/>
                <a:ea typeface="微软雅黑" panose="020B0503020204020204" pitchFamily="34" charset="-122"/>
              </a:rPr>
              <a:t>设计</a:t>
            </a:r>
            <a:endParaRPr lang="en-US" altLang="zh-CN" sz="4000" kern="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1235076" y="4785180"/>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答辩人</a:t>
            </a:r>
            <a:endParaRPr lang="zh-HK" altLang="en-US"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1235076" y="5306673"/>
            <a:ext cx="1357313" cy="400052"/>
          </a:xfrm>
          <a:prstGeom prst="rect">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620962" y="4800540"/>
            <a:ext cx="1129403" cy="400110"/>
          </a:xfrm>
          <a:prstGeom prst="rect">
            <a:avLst/>
          </a:prstGeom>
          <a:noFill/>
        </p:spPr>
        <p:txBody>
          <a:bodyPr wrap="square" rtlCol="0">
            <a:spAutoFit/>
          </a:bodyPr>
          <a:lstStyle/>
          <a:p>
            <a:pPr algn="ct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陈敏烽</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620962" y="5322033"/>
            <a:ext cx="1129403" cy="400110"/>
          </a:xfrm>
          <a:prstGeom prst="rect">
            <a:avLst/>
          </a:prstGeom>
          <a:noFill/>
        </p:spPr>
        <p:txBody>
          <a:bodyPr wrap="square" rtlCol="0">
            <a:spAutoFit/>
          </a:bodyPr>
          <a:lstStyle/>
          <a:p>
            <a:pPr algn="ct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李志</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297750" y="229228"/>
            <a:ext cx="1043608" cy="1043608"/>
          </a:xfrm>
          <a:prstGeom prst="rect">
            <a:avLst/>
          </a:prstGeom>
        </p:spPr>
      </p:pic>
    </p:spTree>
    <p:extLst>
      <p:ext uri="{BB962C8B-B14F-4D97-AF65-F5344CB8AC3E}">
        <p14:creationId xmlns:p14="http://schemas.microsoft.com/office/powerpoint/2010/main" val="2605218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mc:AlternateContent xmlns:mc="http://schemas.openxmlformats.org/markup-compatibility/2006">
        <mc:Choice xmlns:a14="http://schemas.microsoft.com/office/drawing/2010/main" Requires="a14">
          <p:sp>
            <p:nvSpPr>
              <p:cNvPr id="47" name="矩形 46"/>
              <p:cNvSpPr/>
              <p:nvPr/>
            </p:nvSpPr>
            <p:spPr>
              <a:xfrm>
                <a:off x="4137653" y="3931093"/>
                <a:ext cx="4292600" cy="1617879"/>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当“两点互相运输，然后一起运输到目的地”的总运输费用比“两点分别运输到目的地”的总费用低的时候，我们会选择两点运输。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即当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14:m>
                  <m:oMathPara xmlns:m="http://schemas.openxmlformats.org/officeDocument/2006/math">
                    <m:oMathParaPr>
                      <m:jc m:val="centerGroup"/>
                    </m:oMathParaPr>
                    <m:oMath xmlns:m="http://schemas.openxmlformats.org/officeDocument/2006/math">
                      <m:sSub>
                        <m:sSubPr>
                          <m:ctrlPr>
                            <a:rPr lang="en-US" altLang="zh-HK" sz="160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𝑖𝑗</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m:t>
                      </m:r>
                      <m:sSup>
                        <m:sSup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pPr>
                        <m:e>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e>
                        <m:sup>
                          <m:r>
                            <a:rPr lang="en-US" altLang="zh-HK" sz="1600" b="0" i="1" smtClean="0">
                              <a:solidFill>
                                <a:schemeClr val="tx1">
                                  <a:lumMod val="65000"/>
                                  <a:lumOff val="35000"/>
                                </a:schemeClr>
                              </a:solidFill>
                              <a:latin typeface="Microsoft YaHei" charset="-122"/>
                              <a:ea typeface="Microsoft YaHei" charset="-122"/>
                              <a:cs typeface="Microsoft YaHei" charset="-122"/>
                            </a:rPr>
                            <m:t>′</m:t>
                          </m:r>
                        </m:sup>
                      </m:sSup>
                      <m:r>
                        <a:rPr lang="en-US" altLang="zh-HK" sz="1600" b="0" i="1" smtClean="0">
                          <a:solidFill>
                            <a:schemeClr val="tx1">
                              <a:lumMod val="65000"/>
                              <a:lumOff val="35000"/>
                            </a:schemeClr>
                          </a:solidFill>
                          <a:latin typeface="Microsoft YaHei" charset="-122"/>
                          <a:ea typeface="Microsoft YaHei" charset="-122"/>
                          <a:cs typeface="Microsoft YaHei" charset="-122"/>
                        </a:rPr>
                        <m:t>&lt;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oMath>
                  </m:oMathPara>
                </a14:m>
                <a:endParaRPr lang="en-US" altLang="zh-HK" sz="1600" b="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时，我们选择将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mc:Choice>
        <mc:Fallback>
          <p:sp>
            <p:nvSpPr>
              <p:cNvPr id="47" name="矩形 46"/>
              <p:cNvSpPr>
                <a:spLocks noRot="1" noChangeAspect="1" noMove="1" noResize="1" noEditPoints="1" noAdjustHandles="1" noChangeArrowheads="1" noChangeShapeType="1" noTextEdit="1"/>
              </p:cNvSpPr>
              <p:nvPr/>
            </p:nvSpPr>
            <p:spPr>
              <a:xfrm>
                <a:off x="4137653" y="3931093"/>
                <a:ext cx="4292600" cy="1617879"/>
              </a:xfrm>
              <a:prstGeom prst="rect">
                <a:avLst/>
              </a:prstGeom>
              <a:blipFill rotWithShape="0">
                <a:blip r:embed="rId2"/>
                <a:stretch>
                  <a:fillRect l="-852" t="-1132" r="-710" b="-4151"/>
                </a:stretch>
              </a:blipFill>
            </p:spPr>
            <p:txBody>
              <a:bodyPr/>
              <a:lstStyle/>
              <a:p>
                <a:r>
                  <a:rPr lang="zh-CN" altLang="en-US">
                    <a:noFill/>
                  </a:rPr>
                  <a:t> </a:t>
                </a:r>
              </a:p>
            </p:txBody>
          </p:sp>
        </mc:Fallback>
      </mc:AlternateContent>
      <p:sp>
        <p:nvSpPr>
          <p:cNvPr id="48" name="文本框 47"/>
          <p:cNvSpPr txBox="1"/>
          <p:nvPr/>
        </p:nvSpPr>
        <p:spPr>
          <a:xfrm>
            <a:off x="4071393" y="3603807"/>
            <a:ext cx="2171700" cy="369332"/>
          </a:xfrm>
          <a:prstGeom prst="rect">
            <a:avLst/>
          </a:prstGeom>
          <a:noFill/>
        </p:spPr>
        <p:txBody>
          <a:bodyPr wrap="square" rtlCol="0">
            <a:spAutoFit/>
          </a:bodyPr>
          <a:lstStyle/>
          <a:p>
            <a:pPr algn="ctr"/>
            <a:r>
              <a:rPr lang="zh-CN" altLang="en-US" b="1" dirty="0" smtClean="0">
                <a:solidFill>
                  <a:srgbClr val="0174AB"/>
                </a:solidFill>
                <a:latin typeface="微软雅黑" panose="020B0503020204020204" pitchFamily="34" charset="-122"/>
                <a:ea typeface="微软雅黑" panose="020B0503020204020204" pitchFamily="34" charset="-122"/>
              </a:rPr>
              <a:t>两点互相运输依据</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178699"/>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1519349"/>
            <a:ext cx="4292600" cy="1815882"/>
          </a:xfrm>
          <a:prstGeom prst="rect">
            <a:avLst/>
          </a:prstGeom>
        </p:spPr>
        <p:txBody>
          <a:bodyPr wrap="square">
            <a:spAutoFit/>
          </a:bodyPr>
          <a:lstStyle/>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a</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：第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点的产品数量；</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点距离目的地的距离；</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点与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点的距离；</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：运输费与距离的正相关比例系数；</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：运输费与产品数量的正相关比例系数；</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a:t>
            </a:r>
            <a:r>
              <a:rPr lang="zh-CN" altLang="en-US" sz="1600" dirty="0" smtClean="0">
                <a:solidFill>
                  <a:srgbClr val="666666"/>
                </a:solidFill>
                <a:latin typeface="微软雅黑" panose="020B0503020204020204" pitchFamily="34" charset="-122"/>
                <a:ea typeface="微软雅黑" panose="020B0503020204020204" pitchFamily="34" charset="-122"/>
              </a:rPr>
              <a:t>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点产品运输到目的地的运输费；</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点产品运输到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点的运输费。</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084645" y="1178699"/>
            <a:ext cx="2171700" cy="369332"/>
          </a:xfrm>
          <a:prstGeom prst="rect">
            <a:avLst/>
          </a:prstGeom>
          <a:noFill/>
        </p:spPr>
        <p:txBody>
          <a:bodyPr wrap="square" rtlCol="0">
            <a:spAutoFit/>
          </a:bodyPr>
          <a:lstStyle/>
          <a:p>
            <a:pPr algn="ctr"/>
            <a:r>
              <a:rPr lang="zh-CN" altLang="en-US" b="1" dirty="0" smtClean="0">
                <a:solidFill>
                  <a:srgbClr val="0174AB"/>
                </a:solidFill>
                <a:latin typeface="微软雅黑" panose="020B0503020204020204" pitchFamily="34" charset="-122"/>
                <a:ea typeface="微软雅黑" panose="020B0503020204020204" pitchFamily="34" charset="-122"/>
              </a:rPr>
              <a:t>产品召回参数定义</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9469814"/>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7" name="矩形 46"/>
              <p:cNvSpPr/>
              <p:nvPr/>
            </p:nvSpPr>
            <p:spPr>
              <a:xfrm>
                <a:off x="595739" y="1121335"/>
                <a:ext cx="7368817" cy="4861587"/>
              </a:xfrm>
              <a:prstGeom prst="rect">
                <a:avLst/>
              </a:prstGeom>
            </p:spPr>
            <p:txBody>
              <a:bodyPr wrap="square">
                <a:spAutoFit/>
              </a:bodyPr>
              <a:lstStyle/>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由定义可知：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𝑦</m:t>
                      </m:r>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𝑦</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𝑦</m:t>
                      </m:r>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𝑦</m:t>
                      </m:r>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ctr">
                  <a:lnSpc>
                    <a:spcPct val="150000"/>
                  </a:lnSpc>
                </a:pPr>
                <a14:m>
                  <m:oMathPara xmlns:m="http://schemas.openxmlformats.org/officeDocument/2006/math">
                    <m:oMathParaPr>
                      <m:jc m:val="centerGroup"/>
                    </m:oMathParaPr>
                    <m:oMath xmlns:m="http://schemas.openxmlformats.org/officeDocument/2006/math">
                      <m:sSup>
                        <m:sSup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pPr>
                        <m:e>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e>
                        <m:sup>
                          <m:r>
                            <a:rPr lang="en-US" altLang="zh-CN" sz="1600" b="0" i="1" smtClean="0">
                              <a:solidFill>
                                <a:schemeClr val="tx1">
                                  <a:lumMod val="65000"/>
                                  <a:lumOff val="35000"/>
                                </a:schemeClr>
                              </a:solidFill>
                              <a:latin typeface="Microsoft YaHei" charset="-122"/>
                              <a:ea typeface="Microsoft YaHei" charset="-122"/>
                              <a:cs typeface="Microsoft YaHei" charset="-122"/>
                            </a:rPr>
                            <m:t>′</m:t>
                          </m:r>
                        </m:sup>
                      </m:sSup>
                      <m:r>
                        <a:rPr lang="en-US" altLang="zh-CN" sz="1600" b="0" i="1" smtClean="0">
                          <a:solidFill>
                            <a:schemeClr val="tx1">
                              <a:lumMod val="65000"/>
                              <a:lumOff val="35000"/>
                            </a:schemeClr>
                          </a:solidFill>
                          <a:latin typeface="Microsoft YaHei" charset="-122"/>
                          <a:ea typeface="Microsoft YaHei" charset="-122"/>
                          <a:cs typeface="Microsoft YaHei" charset="-122"/>
                        </a:rPr>
                        <m:t>=</m:t>
                      </m:r>
                      <m:d>
                        <m:dPr>
                          <m:ctrlPr>
                            <a:rPr lang="en-US" altLang="zh-CN" sz="1600" b="0" i="1" smtClean="0">
                              <a:solidFill>
                                <a:schemeClr val="tx1">
                                  <a:lumMod val="65000"/>
                                  <a:lumOff val="35000"/>
                                </a:schemeClr>
                              </a:solidFill>
                              <a:latin typeface="Microsoft YaHei" charset="-122"/>
                              <a:ea typeface="Microsoft YaHei" charset="-122"/>
                              <a:cs typeface="Microsoft YaHei" charset="-122"/>
                            </a:rPr>
                          </m:ctrlPr>
                        </m:dPr>
                        <m:e>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e>
                      </m:d>
                      <m:r>
                        <a:rPr lang="en-US" altLang="zh-CN" sz="1600" b="0" i="1" smtClean="0">
                          <a:solidFill>
                            <a:schemeClr val="tx1">
                              <a:lumMod val="65000"/>
                              <a:lumOff val="35000"/>
                            </a:schemeClr>
                          </a:solidFill>
                          <a:latin typeface="Microsoft YaHei" charset="-122"/>
                          <a:ea typeface="Microsoft YaHei" charset="-122"/>
                          <a:cs typeface="Microsoft YaHei" charset="-122"/>
                        </a:rPr>
                        <m:t>𝑦</m:t>
                      </m:r>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𝑥</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其中，</a:t>
                </a:r>
                <a14:m>
                  <m:oMath xmlns:m="http://schemas.openxmlformats.org/officeDocument/2006/math">
                    <m:sSup>
                      <m:sSupPr>
                        <m:ctrlPr>
                          <a:rPr lang="en-US" altLang="zh-CN" sz="1600" i="1">
                            <a:solidFill>
                              <a:schemeClr val="tx1">
                                <a:lumMod val="65000"/>
                                <a:lumOff val="35000"/>
                              </a:schemeClr>
                            </a:solidFill>
                            <a:latin typeface="Microsoft YaHei" charset="-122"/>
                            <a:ea typeface="Microsoft YaHei" charset="-122"/>
                            <a:cs typeface="Microsoft YaHei" charset="-122"/>
                          </a:rPr>
                        </m:ctrlPr>
                      </m:sSupPr>
                      <m:e>
                        <m:sSub>
                          <m:sSubPr>
                            <m:ctrlPr>
                              <a:rPr lang="en-US"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e>
                      <m:sup>
                        <m:r>
                          <a:rPr lang="en-US" altLang="zh-CN" sz="1600" i="1">
                            <a:solidFill>
                              <a:schemeClr val="tx1">
                                <a:lumMod val="65000"/>
                                <a:lumOff val="35000"/>
                              </a:schemeClr>
                            </a:solidFill>
                            <a:latin typeface="Microsoft YaHei" charset="-122"/>
                            <a:ea typeface="Microsoft YaHei" charset="-122"/>
                            <a:cs typeface="Microsoft YaHei" charset="-122"/>
                          </a:rPr>
                          <m:t>′</m:t>
                        </m:r>
                      </m:sup>
                    </m:sSup>
                  </m:oMath>
                </a14:m>
                <a:r>
                  <a:rPr lang="zh-CN" altLang="en-US" sz="1600" dirty="0" smtClean="0">
                    <a:solidFill>
                      <a:schemeClr val="tx1">
                        <a:lumMod val="65000"/>
                        <a:lumOff val="35000"/>
                      </a:schemeClr>
                    </a:solidFill>
                    <a:latin typeface="Microsoft YaHei" charset="-122"/>
                    <a:ea typeface="Microsoft YaHei" charset="-122"/>
                    <a:cs typeface="Microsoft YaHei" charset="-122"/>
                  </a:rPr>
                  <a:t> 为将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后，将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点全部产品运输到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目的地的运输费用。</a:t>
                </a:r>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所以当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HK" sz="160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𝑦</m:t>
                      </m:r>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𝑖𝑗</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𝑥</m:t>
                      </m:r>
                      <m:r>
                        <a:rPr lang="en-US" altLang="zh-HK" sz="1600" b="0" i="1" smtClean="0">
                          <a:solidFill>
                            <a:schemeClr val="tx1">
                              <a:lumMod val="65000"/>
                              <a:lumOff val="35000"/>
                            </a:schemeClr>
                          </a:solidFill>
                          <a:latin typeface="Microsoft YaHei" charset="-122"/>
                          <a:ea typeface="Microsoft YaHei" charset="-122"/>
                          <a:cs typeface="Microsoft YaHei" charset="-122"/>
                        </a:rPr>
                        <m:t>+</m:t>
                      </m:r>
                      <m:d>
                        <m:dPr>
                          <m:ctrlPr>
                            <a:rPr lang="en-US" altLang="zh-HK" sz="1600" b="0" i="1" smtClean="0">
                              <a:solidFill>
                                <a:schemeClr val="tx1">
                                  <a:lumMod val="65000"/>
                                  <a:lumOff val="35000"/>
                                </a:schemeClr>
                              </a:solidFill>
                              <a:latin typeface="Microsoft YaHei" charset="-122"/>
                              <a:ea typeface="Microsoft YaHei" charset="-122"/>
                              <a:cs typeface="Microsoft YaHei" charset="-122"/>
                            </a:rPr>
                          </m:ctrlPr>
                        </m:dPr>
                        <m:e>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e>
                      </m:d>
                      <m:r>
                        <a:rPr lang="en-US" altLang="zh-HK" sz="1600" b="0" i="1" smtClean="0">
                          <a:solidFill>
                            <a:schemeClr val="tx1">
                              <a:lumMod val="65000"/>
                              <a:lumOff val="35000"/>
                            </a:schemeClr>
                          </a:solidFill>
                          <a:latin typeface="Microsoft YaHei" charset="-122"/>
                          <a:ea typeface="Microsoft YaHei" charset="-122"/>
                          <a:cs typeface="Microsoft YaHei" charset="-122"/>
                        </a:rPr>
                        <m:t>𝑦</m:t>
                      </m:r>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𝑥</m:t>
                      </m:r>
                      <m:r>
                        <a:rPr lang="en-US" altLang="zh-HK" sz="1600" b="0" i="1" smtClean="0">
                          <a:solidFill>
                            <a:schemeClr val="tx1">
                              <a:lumMod val="65000"/>
                              <a:lumOff val="35000"/>
                            </a:schemeClr>
                          </a:solidFill>
                          <a:latin typeface="Microsoft YaHei" charset="-122"/>
                          <a:ea typeface="Microsoft YaHei" charset="-122"/>
                          <a:cs typeface="Microsoft YaHei" charset="-122"/>
                        </a:rPr>
                        <m:t>&lt;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𝑦</m:t>
                      </m:r>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𝑥</m:t>
                      </m:r>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𝑦</m:t>
                      </m:r>
                      <m:r>
                        <a:rPr lang="en-US" altLang="zh-HK"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HK" sz="1600" b="0" i="1" smtClean="0">
                              <a:solidFill>
                                <a:schemeClr val="tx1">
                                  <a:lumMod val="65000"/>
                                  <a:lumOff val="35000"/>
                                </a:schemeClr>
                              </a:solidFill>
                              <a:latin typeface="Microsoft YaHei" charset="-122"/>
                              <a:ea typeface="Microsoft YaHei" charset="-122"/>
                              <a:cs typeface="Microsoft YaHei" charset="-122"/>
                            </a:rPr>
                          </m:ctrlPr>
                        </m:sSubPr>
                        <m:e>
                          <m:r>
                            <a:rPr lang="en-US" altLang="zh-HK"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HK" sz="1600" b="0" i="1" smtClean="0">
                              <a:solidFill>
                                <a:schemeClr val="tx1">
                                  <a:lumMod val="65000"/>
                                  <a:lumOff val="35000"/>
                                </a:schemeClr>
                              </a:solidFill>
                              <a:latin typeface="Microsoft YaHei" charset="-122"/>
                              <a:ea typeface="Microsoft YaHei" charset="-122"/>
                              <a:cs typeface="Microsoft YaHei" charset="-122"/>
                            </a:rPr>
                            <m:t>𝑗</m:t>
                          </m:r>
                        </m:sub>
                      </m:sSub>
                      <m:r>
                        <a:rPr lang="en-US" altLang="zh-HK" sz="1600" b="0" i="1" smtClean="0">
                          <a:solidFill>
                            <a:schemeClr val="tx1">
                              <a:lumMod val="65000"/>
                              <a:lumOff val="35000"/>
                            </a:schemeClr>
                          </a:solidFill>
                          <a:latin typeface="Microsoft YaHei" charset="-122"/>
                          <a:ea typeface="Microsoft YaHei" charset="-122"/>
                          <a:cs typeface="Microsoft YaHei" charset="-122"/>
                        </a:rPr>
                        <m:t>𝑥</m:t>
                      </m:r>
                    </m:oMath>
                  </m:oMathPara>
                </a14:m>
                <a:endParaRPr lang="en-US" altLang="zh-HK"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即当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zh-CN" sz="160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𝑎</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𝑦</m:t>
                      </m:r>
                      <m:r>
                        <a:rPr lang="en-US" altLang="zh-CN" sz="1600" b="0" i="1" smtClean="0">
                          <a:solidFill>
                            <a:schemeClr val="tx1">
                              <a:lumMod val="65000"/>
                              <a:lumOff val="35000"/>
                            </a:schemeClr>
                          </a:solidFill>
                          <a:latin typeface="Microsoft YaHei" charset="-122"/>
                          <a:ea typeface="Microsoft YaHei" charset="-122"/>
                          <a:cs typeface="Microsoft YaHei" charset="-122"/>
                        </a:rPr>
                        <m:t>&lt;</m:t>
                      </m:r>
                      <m:d>
                        <m:dPr>
                          <m:ctrlPr>
                            <a:rPr lang="en-US" altLang="zh-CN" sz="1600" b="0" i="1" smtClean="0">
                              <a:solidFill>
                                <a:schemeClr val="tx1">
                                  <a:lumMod val="65000"/>
                                  <a:lumOff val="35000"/>
                                </a:schemeClr>
                              </a:solidFill>
                              <a:latin typeface="Microsoft YaHei" charset="-122"/>
                              <a:ea typeface="Microsoft YaHei" charset="-122"/>
                              <a:cs typeface="Microsoft YaHei" charset="-122"/>
                            </a:rPr>
                          </m:ctrlPr>
                        </m:dPr>
                        <m:e>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m:t>
                              </m:r>
                            </m:sub>
                          </m:sSub>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𝑠</m:t>
                              </m:r>
                            </m:e>
                            <m:sub>
                              <m:r>
                                <a:rPr lang="en-US" altLang="zh-CN" sz="1600" b="0" i="1" smtClean="0">
                                  <a:solidFill>
                                    <a:schemeClr val="tx1">
                                      <a:lumMod val="65000"/>
                                      <a:lumOff val="35000"/>
                                    </a:schemeClr>
                                  </a:solidFill>
                                  <a:latin typeface="Microsoft YaHei" charset="-122"/>
                                  <a:ea typeface="Microsoft YaHei" charset="-122"/>
                                  <a:cs typeface="Microsoft YaHei" charset="-122"/>
                                </a:rPr>
                                <m:t>𝑖𝑗</m:t>
                              </m:r>
                            </m:sub>
                          </m:sSub>
                        </m:e>
                      </m:d>
                      <m:r>
                        <a:rPr lang="en-US" altLang="zh-CN" sz="1600" b="0" i="1" smtClean="0">
                          <a:solidFill>
                            <a:schemeClr val="tx1">
                              <a:lumMod val="65000"/>
                              <a:lumOff val="35000"/>
                            </a:schemeClr>
                          </a:solidFill>
                          <a:latin typeface="Microsoft YaHei" charset="-122"/>
                          <a:ea typeface="Microsoft YaHei" charset="-122"/>
                          <a:cs typeface="Microsoft YaHei" charset="-122"/>
                        </a:rPr>
                        <m:t>𝑥</m:t>
                      </m:r>
                    </m:oMath>
                  </m:oMathPara>
                </a14:m>
                <a:endParaRPr lang="en-US" altLang="zh-HK" sz="1600" dirty="0" smtClean="0">
                  <a:solidFill>
                    <a:schemeClr val="tx1">
                      <a:lumMod val="65000"/>
                      <a:lumOff val="35000"/>
                    </a:schemeClr>
                  </a:solidFill>
                  <a:latin typeface="Microsoft YaHei" charset="-122"/>
                  <a:ea typeface="Microsoft YaHei" charset="-122"/>
                  <a:cs typeface="Microsoft YaHei" charset="-122"/>
                </a:endParaRPr>
              </a:p>
              <a:p>
                <a:pPr lvl="0" algn="just">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时，我们选择两点互相运输，因为这样能节省这两点的运输费用；而其余的点，我们只能选择将其独自运输到目的地。</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mc:Choice>
        <mc:Fallback>
          <p:sp>
            <p:nvSpPr>
              <p:cNvPr id="47" name="矩形 46"/>
              <p:cNvSpPr>
                <a:spLocks noRot="1" noChangeAspect="1" noMove="1" noResize="1" noEditPoints="1" noAdjustHandles="1" noChangeArrowheads="1" noChangeShapeType="1" noTextEdit="1"/>
              </p:cNvSpPr>
              <p:nvPr/>
            </p:nvSpPr>
            <p:spPr>
              <a:xfrm>
                <a:off x="595739" y="1121335"/>
                <a:ext cx="7368817" cy="4861587"/>
              </a:xfrm>
              <a:prstGeom prst="rect">
                <a:avLst/>
              </a:prstGeom>
              <a:blipFill rotWithShape="0">
                <a:blip r:embed="rId2"/>
                <a:stretch>
                  <a:fillRect l="-496" r="-414"/>
                </a:stretch>
              </a:blipFill>
            </p:spPr>
            <p:txBody>
              <a:bodyPr/>
              <a:lstStyle/>
              <a:p>
                <a:r>
                  <a:rPr lang="zh-CN" altLang="en-US">
                    <a:noFill/>
                  </a:rPr>
                  <a:t> </a:t>
                </a:r>
              </a:p>
            </p:txBody>
          </p:sp>
        </mc:Fallback>
      </mc:AlternateContent>
      <p:sp>
        <p:nvSpPr>
          <p:cNvPr id="49" name="文本框 48"/>
          <p:cNvSpPr txBox="1"/>
          <p:nvPr/>
        </p:nvSpPr>
        <p:spPr>
          <a:xfrm>
            <a:off x="502977" y="834144"/>
            <a:ext cx="2171700" cy="369332"/>
          </a:xfrm>
          <a:prstGeom prst="rect">
            <a:avLst/>
          </a:prstGeom>
          <a:noFill/>
        </p:spPr>
        <p:txBody>
          <a:bodyPr wrap="square" rtlCol="0">
            <a:spAutoFit/>
          </a:bodyPr>
          <a:lstStyle/>
          <a:p>
            <a:pPr algn="ctr"/>
            <a:r>
              <a:rPr lang="zh-CN" altLang="en-US" b="1" dirty="0">
                <a:solidFill>
                  <a:srgbClr val="0174AB"/>
                </a:solidFill>
                <a:latin typeface="微软雅黑" panose="020B0503020204020204" pitchFamily="34" charset="-122"/>
                <a:ea typeface="微软雅黑" panose="020B0503020204020204" pitchFamily="34" charset="-122"/>
              </a:rPr>
              <a:t>两点互相运输依据</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11445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900" decel="100000" fill="hold"/>
                                        <p:tgtEl>
                                          <p:spTgt spid="47"/>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7" name="矩形 46"/>
              <p:cNvSpPr/>
              <p:nvPr/>
            </p:nvSpPr>
            <p:spPr>
              <a:xfrm>
                <a:off x="595739" y="1121335"/>
                <a:ext cx="7368817" cy="4580485"/>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对于能够两点互相运输的情况，我们可以利用一个运费节省</a:t>
                </a:r>
                <a:r>
                  <a:rPr lang="zh-CN" altLang="en-US" sz="1600" dirty="0" smtClean="0">
                    <a:solidFill>
                      <a:schemeClr val="tx1">
                        <a:lumMod val="65000"/>
                        <a:lumOff val="35000"/>
                      </a:schemeClr>
                    </a:solidFill>
                    <a:latin typeface="Microsoft YaHei" charset="-122"/>
                    <a:ea typeface="Microsoft YaHei" charset="-122"/>
                    <a:cs typeface="Microsoft YaHei" charset="-122"/>
                  </a:rPr>
                  <a:t>程度（即将两点互相运输之后，再统一运输到目的地，比两点分别运输到目的地节省的运输费）来衡量两点是否应该进行互相运输。</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我们可以令</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solidFill>
                            <a:schemeClr val="tx1">
                              <a:lumMod val="65000"/>
                              <a:lumOff val="35000"/>
                            </a:schemeClr>
                          </a:solidFill>
                          <a:latin typeface="Microsoft YaHei" charset="-122"/>
                          <a:ea typeface="Microsoft YaHei" charset="-122"/>
                          <a:cs typeface="Microsoft YaHei" charset="-122"/>
                        </a:rPr>
                        <m:t>𝑧</m:t>
                      </m:r>
                      <m:r>
                        <a:rPr lang="en-US" altLang="zh-CN" sz="1600" b="0" i="1" smtClean="0">
                          <a:solidFill>
                            <a:schemeClr val="tx1">
                              <a:lumMod val="65000"/>
                              <a:lumOff val="35000"/>
                            </a:schemeClr>
                          </a:solidFill>
                          <a:latin typeface="Microsoft YaHei" charset="-122"/>
                          <a:ea typeface="Microsoft YaHei" charset="-122"/>
                          <a:cs typeface="Microsoft YaHei" charset="-122"/>
                        </a:rPr>
                        <m:t>=</m:t>
                      </m:r>
                      <m:d>
                        <m:dPr>
                          <m:ctrlPr>
                            <a:rPr lang="en-US"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en-US"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en-US"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e>
                      </m:d>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b="0" i="1" smtClean="0">
                          <a:solidFill>
                            <a:schemeClr val="tx1">
                              <a:lumMod val="65000"/>
                              <a:lumOff val="35000"/>
                            </a:schemeClr>
                          </a:solidFill>
                          <a:latin typeface="Microsoft YaHei" charset="-122"/>
                          <a:ea typeface="Microsoft YaHei" charset="-122"/>
                          <a:cs typeface="Microsoft YaHei" charset="-122"/>
                        </a:rPr>
                        <m:t>−</m:t>
                      </m:r>
                      <m:sSub>
                        <m:sSubPr>
                          <m:ctrlPr>
                            <a:rPr lang="en-US"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其中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为两点互相运输中节省的运费。</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endParaRPr lang="en-US" altLang="zh-HK" sz="1600" dirty="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我们可以考虑每一次都选择整个系统中使得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为最大值的运输方式，这样对于 </a:t>
                </a:r>
                <a:r>
                  <a:rPr lang="en-US" altLang="zh-CN" sz="1600" dirty="0" smtClean="0">
                    <a:solidFill>
                      <a:schemeClr val="tx1">
                        <a:lumMod val="65000"/>
                        <a:lumOff val="35000"/>
                      </a:schemeClr>
                    </a:solidFill>
                    <a:latin typeface="Microsoft YaHei" charset="-122"/>
                    <a:ea typeface="Microsoft YaHei" charset="-122"/>
                    <a:cs typeface="Microsoft YaHei" charset="-122"/>
                  </a:rPr>
                  <a:t>n</a:t>
                </a:r>
                <a:r>
                  <a:rPr lang="zh-CN" altLang="en-US" sz="1600" dirty="0" smtClean="0">
                    <a:solidFill>
                      <a:schemeClr val="tx1">
                        <a:lumMod val="65000"/>
                        <a:lumOff val="35000"/>
                      </a:schemeClr>
                    </a:solidFill>
                    <a:latin typeface="Microsoft YaHei" charset="-122"/>
                    <a:ea typeface="Microsoft YaHei" charset="-122"/>
                    <a:cs typeface="Microsoft YaHei" charset="-122"/>
                  </a:rPr>
                  <a:t> 个点的系统，只要这样循环 </a:t>
                </a:r>
                <a:r>
                  <a:rPr lang="en-US" altLang="zh-CN" sz="1600" dirty="0" smtClean="0">
                    <a:solidFill>
                      <a:schemeClr val="tx1">
                        <a:lumMod val="65000"/>
                        <a:lumOff val="35000"/>
                      </a:schemeClr>
                    </a:solidFill>
                    <a:latin typeface="Microsoft YaHei" charset="-122"/>
                    <a:ea typeface="Microsoft YaHei" charset="-122"/>
                    <a:cs typeface="Microsoft YaHei" charset="-122"/>
                  </a:rPr>
                  <a:t>n</a:t>
                </a:r>
                <a:r>
                  <a:rPr lang="zh-CN" altLang="en-US" sz="1600" dirty="0" smtClean="0">
                    <a:solidFill>
                      <a:schemeClr val="tx1">
                        <a:lumMod val="65000"/>
                        <a:lumOff val="35000"/>
                      </a:schemeClr>
                    </a:solidFill>
                    <a:latin typeface="Microsoft YaHei" charset="-122"/>
                    <a:ea typeface="Microsoft YaHei" charset="-122"/>
                    <a:cs typeface="Microsoft YaHei" charset="-122"/>
                  </a:rPr>
                  <a:t> 次，则可以将所有点运输到目的地。因为每一次循环可以减少一个点。假如某次循环中，所有 </a:t>
                </a:r>
                <a:r>
                  <a:rPr lang="en-US" altLang="zh-CN" sz="1600" dirty="0" smtClean="0">
                    <a:solidFill>
                      <a:schemeClr val="tx1">
                        <a:lumMod val="65000"/>
                        <a:lumOff val="35000"/>
                      </a:schemeClr>
                    </a:solidFill>
                    <a:latin typeface="Microsoft YaHei" charset="-122"/>
                    <a:ea typeface="Microsoft YaHei" charset="-122"/>
                    <a:cs typeface="Microsoft YaHei" charset="-122"/>
                  </a:rPr>
                  <a:t>z</a:t>
                </a:r>
                <a:r>
                  <a:rPr lang="zh-CN" altLang="en-US" sz="1600" dirty="0" smtClean="0">
                    <a:solidFill>
                      <a:schemeClr val="tx1">
                        <a:lumMod val="65000"/>
                        <a:lumOff val="35000"/>
                      </a:schemeClr>
                    </a:solidFill>
                    <a:latin typeface="Microsoft YaHei" charset="-122"/>
                    <a:ea typeface="Microsoft YaHei" charset="-122"/>
                    <a:cs typeface="Microsoft YaHei" charset="-122"/>
                  </a:rPr>
                  <a:t> 均小于</a:t>
                </a:r>
                <a:r>
                  <a:rPr lang="en-US" altLang="zh-CN" sz="1600" dirty="0" smtClean="0">
                    <a:solidFill>
                      <a:schemeClr val="tx1">
                        <a:lumMod val="65000"/>
                        <a:lumOff val="35000"/>
                      </a:schemeClr>
                    </a:solidFill>
                    <a:latin typeface="Microsoft YaHei" charset="-122"/>
                    <a:ea typeface="Microsoft YaHei" charset="-122"/>
                    <a:cs typeface="Microsoft YaHei" charset="-122"/>
                  </a:rPr>
                  <a:t>0</a:t>
                </a:r>
                <a:r>
                  <a:rPr lang="zh-CN" altLang="en-US" sz="1600" dirty="0" smtClean="0">
                    <a:solidFill>
                      <a:schemeClr val="tx1">
                        <a:lumMod val="65000"/>
                        <a:lumOff val="35000"/>
                      </a:schemeClr>
                    </a:solidFill>
                    <a:latin typeface="Microsoft YaHei" charset="-122"/>
                    <a:ea typeface="Microsoft YaHei" charset="-122"/>
                    <a:cs typeface="Microsoft YaHei" charset="-122"/>
                  </a:rPr>
                  <a:t>，则证明系统中剩余的点均不适合互相运输，这个情况下，将剩余的点分别单独运输到目的地是最好的选择。</a:t>
                </a:r>
                <a:endParaRPr lang="en-US" altLang="zh-HK" sz="1600" dirty="0">
                  <a:solidFill>
                    <a:schemeClr val="tx1">
                      <a:lumMod val="65000"/>
                      <a:lumOff val="35000"/>
                    </a:schemeClr>
                  </a:solidFill>
                  <a:latin typeface="Microsoft YaHei" charset="-122"/>
                  <a:ea typeface="Microsoft YaHei" charset="-122"/>
                  <a:cs typeface="Microsoft YaHei" charset="-122"/>
                </a:endParaRPr>
              </a:p>
            </p:txBody>
          </p:sp>
        </mc:Choice>
        <mc:Fallback>
          <p:sp>
            <p:nvSpPr>
              <p:cNvPr id="47" name="矩形 46"/>
              <p:cNvSpPr>
                <a:spLocks noRot="1" noChangeAspect="1" noMove="1" noResize="1" noEditPoints="1" noAdjustHandles="1" noChangeArrowheads="1" noChangeShapeType="1" noTextEdit="1"/>
              </p:cNvSpPr>
              <p:nvPr/>
            </p:nvSpPr>
            <p:spPr>
              <a:xfrm>
                <a:off x="595739" y="1121335"/>
                <a:ext cx="7368817" cy="4580485"/>
              </a:xfrm>
              <a:prstGeom prst="rect">
                <a:avLst/>
              </a:prstGeom>
              <a:blipFill rotWithShape="0">
                <a:blip r:embed="rId2"/>
                <a:stretch>
                  <a:fillRect l="-496"/>
                </a:stretch>
              </a:blipFill>
            </p:spPr>
            <p:txBody>
              <a:bodyPr/>
              <a:lstStyle/>
              <a:p>
                <a:r>
                  <a:rPr lang="zh-CN" altLang="en-US">
                    <a:noFill/>
                  </a:rPr>
                  <a:t> </a:t>
                </a:r>
              </a:p>
            </p:txBody>
          </p:sp>
        </mc:Fallback>
      </mc:AlternateContent>
      <p:sp>
        <p:nvSpPr>
          <p:cNvPr id="49" name="文本框 48"/>
          <p:cNvSpPr txBox="1"/>
          <p:nvPr/>
        </p:nvSpPr>
        <p:spPr>
          <a:xfrm>
            <a:off x="502977" y="834144"/>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模型解决思路</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4" name="文本框 63"/>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5" name="矩形 64"/>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66" name="直接连接符 65"/>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0" name="直接连接符 69"/>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4" name="文本框 73"/>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645206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circle(in)">
                                      <p:cBhvr>
                                        <p:cTn id="7" dur="2000"/>
                                        <p:tgtEl>
                                          <p:spTgt spid="49"/>
                                        </p:tgtEl>
                                      </p:cBhvr>
                                    </p:animEffect>
                                  </p:childTnLst>
                                </p:cTn>
                              </p:par>
                            </p:childTnLst>
                          </p:cTn>
                        </p:par>
                        <p:par>
                          <p:cTn id="8" fill="hold">
                            <p:stCondLst>
                              <p:cond delay="2000"/>
                            </p:stCondLst>
                            <p:childTnLst>
                              <p:par>
                                <p:cTn id="9" presetID="18" presetClass="entr" presetSubtype="12"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strips(downLeft)">
                                      <p:cBhvr>
                                        <p:cTn id="11"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3948021" y="3054803"/>
            <a:ext cx="1347046" cy="1347046"/>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7" name="Group 30"/>
          <p:cNvGrpSpPr>
            <a:grpSpLocks noChangeAspect="1"/>
          </p:cNvGrpSpPr>
          <p:nvPr/>
        </p:nvGrpSpPr>
        <p:grpSpPr bwMode="auto">
          <a:xfrm>
            <a:off x="4094100" y="3230970"/>
            <a:ext cx="1001875" cy="994719"/>
            <a:chOff x="907" y="586"/>
            <a:chExt cx="3357" cy="3333"/>
          </a:xfrm>
          <a:solidFill>
            <a:schemeClr val="bg1"/>
          </a:solidFill>
        </p:grpSpPr>
        <p:sp>
          <p:nvSpPr>
            <p:cNvPr id="38" name="Freeform 32"/>
            <p:cNvSpPr>
              <a:spLocks/>
            </p:cNvSpPr>
            <p:nvPr/>
          </p:nvSpPr>
          <p:spPr bwMode="auto">
            <a:xfrm>
              <a:off x="1801" y="1277"/>
              <a:ext cx="1588" cy="2000"/>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9" name="Freeform 33"/>
            <p:cNvSpPr>
              <a:spLocks/>
            </p:cNvSpPr>
            <p:nvPr/>
          </p:nvSpPr>
          <p:spPr bwMode="auto">
            <a:xfrm>
              <a:off x="907" y="1291"/>
              <a:ext cx="1474" cy="2337"/>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0" name="Freeform 34"/>
            <p:cNvSpPr>
              <a:spLocks/>
            </p:cNvSpPr>
            <p:nvPr/>
          </p:nvSpPr>
          <p:spPr bwMode="auto">
            <a:xfrm>
              <a:off x="3592" y="1459"/>
              <a:ext cx="672" cy="187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1" name="Freeform 35"/>
            <p:cNvSpPr>
              <a:spLocks/>
            </p:cNvSpPr>
            <p:nvPr/>
          </p:nvSpPr>
          <p:spPr bwMode="auto">
            <a:xfrm>
              <a:off x="2736" y="2437"/>
              <a:ext cx="939" cy="1269"/>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2" name="Freeform 36"/>
            <p:cNvSpPr>
              <a:spLocks/>
            </p:cNvSpPr>
            <p:nvPr/>
          </p:nvSpPr>
          <p:spPr bwMode="auto">
            <a:xfrm>
              <a:off x="2073" y="586"/>
              <a:ext cx="1327" cy="606"/>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3" name="Freeform 37"/>
            <p:cNvSpPr>
              <a:spLocks/>
            </p:cNvSpPr>
            <p:nvPr/>
          </p:nvSpPr>
          <p:spPr bwMode="auto">
            <a:xfrm>
              <a:off x="2180" y="1097"/>
              <a:ext cx="1341" cy="94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4" name="Freeform 38"/>
            <p:cNvSpPr>
              <a:spLocks/>
            </p:cNvSpPr>
            <p:nvPr/>
          </p:nvSpPr>
          <p:spPr bwMode="auto">
            <a:xfrm>
              <a:off x="1872" y="3564"/>
              <a:ext cx="1228" cy="355"/>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5" name="Freeform 39"/>
            <p:cNvSpPr>
              <a:spLocks/>
            </p:cNvSpPr>
            <p:nvPr/>
          </p:nvSpPr>
          <p:spPr bwMode="auto">
            <a:xfrm>
              <a:off x="1357" y="640"/>
              <a:ext cx="844" cy="486"/>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6" name="Freeform 40"/>
            <p:cNvSpPr>
              <a:spLocks/>
            </p:cNvSpPr>
            <p:nvPr/>
          </p:nvSpPr>
          <p:spPr bwMode="auto">
            <a:xfrm>
              <a:off x="3377" y="830"/>
              <a:ext cx="686" cy="786"/>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7" name="Freeform 41"/>
            <p:cNvSpPr>
              <a:spLocks/>
            </p:cNvSpPr>
            <p:nvPr/>
          </p:nvSpPr>
          <p:spPr bwMode="auto">
            <a:xfrm>
              <a:off x="1040" y="1216"/>
              <a:ext cx="622" cy="414"/>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5" name="组合 4"/>
          <p:cNvGrpSpPr/>
          <p:nvPr/>
        </p:nvGrpSpPr>
        <p:grpSpPr>
          <a:xfrm>
            <a:off x="435496" y="1788645"/>
            <a:ext cx="3237176" cy="4667224"/>
            <a:chOff x="435496" y="1542118"/>
            <a:chExt cx="2246643" cy="4667224"/>
          </a:xfrm>
        </p:grpSpPr>
        <p:sp>
          <p:nvSpPr>
            <p:cNvPr id="48" name="矩形 47"/>
            <p:cNvSpPr/>
            <p:nvPr/>
          </p:nvSpPr>
          <p:spPr>
            <a:xfrm>
              <a:off x="435496" y="1931248"/>
              <a:ext cx="2246643" cy="4278094"/>
            </a:xfrm>
            <a:prstGeom prst="rect">
              <a:avLst/>
            </a:prstGeom>
          </p:spPr>
          <p:txBody>
            <a:bodyPr wrap="square">
              <a:spAutoFit/>
            </a:bodyPr>
            <a:lstStyle/>
            <a:p>
              <a:pPr lvl="0"/>
              <a:r>
                <a:rPr lang="zh-CN" altLang="en-US" sz="1600" dirty="0">
                  <a:solidFill>
                    <a:srgbClr val="666666"/>
                  </a:solidFill>
                  <a:latin typeface="微软雅黑" panose="020B0503020204020204" pitchFamily="34" charset="-122"/>
                  <a:ea typeface="微软雅黑" panose="020B0503020204020204" pitchFamily="34" charset="-122"/>
                </a:rPr>
                <a:t>贪心算法是一种在每一步选择中都采取在当前状态下最好或最优（即最有利）的选择，从而希望导致结果是最好或最优的算法</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贪心算法是立足于局部最优的算法，所以使用贪心算法是需要一定的限定条件，使得每一步选择最优的选择，能够得到全局最优的选择。</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lgn="just"/>
              <a:endParaRPr lang="en-US" altLang="zh-HK" sz="1600" dirty="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例如：在人民币面值情况下，用最少纸币张数拼凑任意面额的问题是典型的贪心算法问题。（其他币种的面额下则不一定适用）</a:t>
              </a:r>
              <a:endParaRPr lang="en-US" altLang="zh-HK" sz="1600" dirty="0">
                <a:solidFill>
                  <a:srgbClr val="666666"/>
                </a:solidFill>
                <a:latin typeface="微软雅黑" panose="020B0503020204020204" pitchFamily="34" charset="-122"/>
                <a:ea typeface="微软雅黑" panose="020B0503020204020204" pitchFamily="34" charset="-122"/>
              </a:endParaRPr>
            </a:p>
            <a:p>
              <a:pPr lvl="0" algn="just"/>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贪心算法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4" name="矩形 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59" name="组合 58"/>
          <p:cNvGrpSpPr/>
          <p:nvPr/>
        </p:nvGrpSpPr>
        <p:grpSpPr>
          <a:xfrm>
            <a:off x="5633923" y="1801899"/>
            <a:ext cx="3377555" cy="3189897"/>
            <a:chOff x="435496" y="1542118"/>
            <a:chExt cx="2246643" cy="3189897"/>
          </a:xfrm>
        </p:grpSpPr>
        <p:sp>
          <p:nvSpPr>
            <p:cNvPr id="60" name="矩形 59"/>
            <p:cNvSpPr/>
            <p:nvPr/>
          </p:nvSpPr>
          <p:spPr>
            <a:xfrm>
              <a:off x="435496" y="1931248"/>
              <a:ext cx="2246643" cy="2800767"/>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动态规划算法是每一次选择都基于上一次选择或基于剩余系统现有状况来选择，从而得到全局结果最优方案的算法。</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和贪心算法不同，动态规划算法主要立足于全局最优。动态规划对于那些回溯法、暴力破解法来说，动态规划的性能要好很多，因为动态规划的时间复杂度是多项式的。</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pPr lvl="0"/>
              <a:endParaRPr lang="en-US" altLang="zh-HK" sz="1600" dirty="0">
                <a:solidFill>
                  <a:srgbClr val="666666"/>
                </a:solidFill>
                <a:latin typeface="微软雅黑" panose="020B0503020204020204" pitchFamily="34" charset="-122"/>
                <a:ea typeface="微软雅黑" panose="020B0503020204020204" pitchFamily="34" charset="-122"/>
              </a:endParaRPr>
            </a:p>
            <a:p>
              <a:pPr lvl="0"/>
              <a:r>
                <a:rPr lang="zh-CN" altLang="en-US" sz="1600" dirty="0" smtClean="0">
                  <a:solidFill>
                    <a:srgbClr val="666666"/>
                  </a:solidFill>
                  <a:latin typeface="微软雅黑" panose="020B0503020204020204" pitchFamily="34" charset="-122"/>
                  <a:ea typeface="微软雅黑" panose="020B0503020204020204" pitchFamily="34" charset="-122"/>
                </a:rPr>
                <a:t>动态规划的关键在于列出递推式！</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动态规划</a:t>
              </a:r>
              <a:r>
                <a:rPr lang="zh-CN" altLang="en-US" b="1" dirty="0" smtClean="0">
                  <a:solidFill>
                    <a:srgbClr val="0174AB"/>
                  </a:solidFill>
                  <a:latin typeface="微软雅黑" panose="020B0503020204020204" pitchFamily="34" charset="-122"/>
                  <a:ea typeface="微软雅黑" panose="020B0503020204020204" pitchFamily="34" charset="-122"/>
                </a:rPr>
                <a:t>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2" name="矩形 61"/>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68" name="矩形 6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68"/>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1" name="直接连接符 70"/>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76468" y="916211"/>
            <a:ext cx="1868227" cy="369332"/>
          </a:xfrm>
          <a:prstGeom prst="rect">
            <a:avLst/>
          </a:prstGeom>
          <a:noFill/>
        </p:spPr>
        <p:txBody>
          <a:bodyPr wrap="square" rtlCol="0">
            <a:spAutoFit/>
          </a:bodyPr>
          <a:lstStyle/>
          <a:p>
            <a:r>
              <a:rPr lang="zh-CN" altLang="en-US" b="1" smtClean="0">
                <a:solidFill>
                  <a:srgbClr val="0174AB"/>
                </a:solidFill>
                <a:latin typeface="微软雅黑" panose="020B0503020204020204" pitchFamily="34" charset="-122"/>
                <a:ea typeface="微软雅黑" panose="020B0503020204020204" pitchFamily="34" charset="-122"/>
              </a:rPr>
              <a:t>算法介绍</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285515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1000"/>
                                        <p:tgtEl>
                                          <p:spTgt spid="59"/>
                                        </p:tgtEl>
                                      </p:cBhvr>
                                    </p:animEffect>
                                    <p:anim calcmode="lin" valueType="num">
                                      <p:cBhvr>
                                        <p:cTn id="14" dur="1000" fill="hold"/>
                                        <p:tgtEl>
                                          <p:spTgt spid="59"/>
                                        </p:tgtEl>
                                        <p:attrNameLst>
                                          <p:attrName>ppt_x</p:attrName>
                                        </p:attrNameLst>
                                      </p:cBhvr>
                                      <p:tavLst>
                                        <p:tav tm="0">
                                          <p:val>
                                            <p:strVal val="#ppt_x"/>
                                          </p:val>
                                        </p:tav>
                                        <p:tav tm="100000">
                                          <p:val>
                                            <p:strVal val="#ppt_x"/>
                                          </p:val>
                                        </p:tav>
                                      </p:tavLst>
                                    </p:anim>
                                    <p:anim calcmode="lin" valueType="num">
                                      <p:cBhvr>
                                        <p:cTn id="1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3948021" y="3054803"/>
            <a:ext cx="1347046" cy="1347046"/>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7" name="Group 30"/>
          <p:cNvGrpSpPr>
            <a:grpSpLocks noChangeAspect="1"/>
          </p:cNvGrpSpPr>
          <p:nvPr/>
        </p:nvGrpSpPr>
        <p:grpSpPr bwMode="auto">
          <a:xfrm>
            <a:off x="4094100" y="3230970"/>
            <a:ext cx="1001875" cy="994719"/>
            <a:chOff x="907" y="586"/>
            <a:chExt cx="3357" cy="3333"/>
          </a:xfrm>
          <a:solidFill>
            <a:schemeClr val="bg1"/>
          </a:solidFill>
        </p:grpSpPr>
        <p:sp>
          <p:nvSpPr>
            <p:cNvPr id="38" name="Freeform 32"/>
            <p:cNvSpPr>
              <a:spLocks/>
            </p:cNvSpPr>
            <p:nvPr/>
          </p:nvSpPr>
          <p:spPr bwMode="auto">
            <a:xfrm>
              <a:off x="1801" y="1277"/>
              <a:ext cx="1588" cy="2000"/>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9" name="Freeform 33"/>
            <p:cNvSpPr>
              <a:spLocks/>
            </p:cNvSpPr>
            <p:nvPr/>
          </p:nvSpPr>
          <p:spPr bwMode="auto">
            <a:xfrm>
              <a:off x="907" y="1291"/>
              <a:ext cx="1474" cy="2337"/>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0" name="Freeform 34"/>
            <p:cNvSpPr>
              <a:spLocks/>
            </p:cNvSpPr>
            <p:nvPr/>
          </p:nvSpPr>
          <p:spPr bwMode="auto">
            <a:xfrm>
              <a:off x="3592" y="1459"/>
              <a:ext cx="672" cy="187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1" name="Freeform 35"/>
            <p:cNvSpPr>
              <a:spLocks/>
            </p:cNvSpPr>
            <p:nvPr/>
          </p:nvSpPr>
          <p:spPr bwMode="auto">
            <a:xfrm>
              <a:off x="2736" y="2437"/>
              <a:ext cx="939" cy="1269"/>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2" name="Freeform 36"/>
            <p:cNvSpPr>
              <a:spLocks/>
            </p:cNvSpPr>
            <p:nvPr/>
          </p:nvSpPr>
          <p:spPr bwMode="auto">
            <a:xfrm>
              <a:off x="2073" y="586"/>
              <a:ext cx="1327" cy="606"/>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3" name="Freeform 37"/>
            <p:cNvSpPr>
              <a:spLocks/>
            </p:cNvSpPr>
            <p:nvPr/>
          </p:nvSpPr>
          <p:spPr bwMode="auto">
            <a:xfrm>
              <a:off x="2180" y="1097"/>
              <a:ext cx="1341" cy="94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4" name="Freeform 38"/>
            <p:cNvSpPr>
              <a:spLocks/>
            </p:cNvSpPr>
            <p:nvPr/>
          </p:nvSpPr>
          <p:spPr bwMode="auto">
            <a:xfrm>
              <a:off x="1872" y="3564"/>
              <a:ext cx="1228" cy="355"/>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5" name="Freeform 39"/>
            <p:cNvSpPr>
              <a:spLocks/>
            </p:cNvSpPr>
            <p:nvPr/>
          </p:nvSpPr>
          <p:spPr bwMode="auto">
            <a:xfrm>
              <a:off x="1357" y="640"/>
              <a:ext cx="844" cy="486"/>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6" name="Freeform 40"/>
            <p:cNvSpPr>
              <a:spLocks/>
            </p:cNvSpPr>
            <p:nvPr/>
          </p:nvSpPr>
          <p:spPr bwMode="auto">
            <a:xfrm>
              <a:off x="3377" y="830"/>
              <a:ext cx="686" cy="786"/>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7" name="Freeform 41"/>
            <p:cNvSpPr>
              <a:spLocks/>
            </p:cNvSpPr>
            <p:nvPr/>
          </p:nvSpPr>
          <p:spPr bwMode="auto">
            <a:xfrm>
              <a:off x="1040" y="1216"/>
              <a:ext cx="622" cy="414"/>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5" name="组合 4"/>
          <p:cNvGrpSpPr/>
          <p:nvPr/>
        </p:nvGrpSpPr>
        <p:grpSpPr>
          <a:xfrm>
            <a:off x="435496" y="1788645"/>
            <a:ext cx="3180529" cy="2653981"/>
            <a:chOff x="435496" y="1542118"/>
            <a:chExt cx="2246643" cy="2653981"/>
          </a:xfrm>
        </p:grpSpPr>
        <p:sp>
          <p:nvSpPr>
            <p:cNvPr id="48" name="矩形 47"/>
            <p:cNvSpPr/>
            <p:nvPr/>
          </p:nvSpPr>
          <p:spPr>
            <a:xfrm>
              <a:off x="435496" y="1931248"/>
              <a:ext cx="2246643" cy="2264851"/>
            </a:xfrm>
            <a:prstGeom prst="rect">
              <a:avLst/>
            </a:prstGeom>
          </p:spPr>
          <p:txBody>
            <a:bodyPr wrap="square">
              <a:spAutoFit/>
            </a:bodyPr>
            <a:lstStyle/>
            <a:p>
              <a:pPr lvl="0">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本研究主要运用贪心算法的思想，在每一次选择运输的方案时，选择当前系统中能够节省最多的方案，通过每一次的选择撤销一个点，这样则可以通过循环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次选出最优方案。</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贪心算法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4" name="矩形 3"/>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grpSp>
        <p:nvGrpSpPr>
          <p:cNvPr id="59" name="组合 58"/>
          <p:cNvGrpSpPr/>
          <p:nvPr/>
        </p:nvGrpSpPr>
        <p:grpSpPr>
          <a:xfrm>
            <a:off x="5633923" y="1801899"/>
            <a:ext cx="3377555" cy="3392645"/>
            <a:chOff x="435496" y="1542118"/>
            <a:chExt cx="2246643" cy="3392645"/>
          </a:xfrm>
        </p:grpSpPr>
        <p:sp>
          <p:nvSpPr>
            <p:cNvPr id="60" name="矩形 59"/>
            <p:cNvSpPr/>
            <p:nvPr/>
          </p:nvSpPr>
          <p:spPr>
            <a:xfrm>
              <a:off x="435496" y="1931248"/>
              <a:ext cx="2246643" cy="3003515"/>
            </a:xfrm>
            <a:prstGeom prst="rect">
              <a:avLst/>
            </a:prstGeom>
          </p:spPr>
          <p:txBody>
            <a:bodyPr wrap="square">
              <a:spAutoFit/>
            </a:bodyPr>
            <a:lstStyle/>
            <a:p>
              <a:pPr lvl="0">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本模型描述的是一个连通图上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和两两点之间的边，通过点的权值（产品数量）、边的权值（距离）计算出所有点到给定点的最短距离之和的问题；本研究利用图论算法的特点，将图论转化为矩阵表示形式进行记录，更好的运用贪心算法进行解决。</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435496" y="1542118"/>
              <a:ext cx="21717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图论算法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2" name="矩形 61"/>
            <p:cNvSpPr/>
            <p:nvPr/>
          </p:nvSpPr>
          <p:spPr>
            <a:xfrm>
              <a:off x="540271" y="1898406"/>
              <a:ext cx="1355204" cy="45887"/>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68" name="矩形 6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68"/>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0" name="矩形 69"/>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1" name="直接连接符 70"/>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4" name="文本框 7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76468" y="916211"/>
            <a:ext cx="1868227"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算法使用</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4631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90903937"/>
      </p:ext>
    </p:extLst>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47" name="矩形 46"/>
          <p:cNvSpPr/>
          <p:nvPr/>
        </p:nvSpPr>
        <p:spPr>
          <a:xfrm>
            <a:off x="4088586" y="4486273"/>
            <a:ext cx="4292600" cy="584775"/>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在每一次循环中，选择运费节省最多的方案，能保证每一个步骤是总体最优方案的。</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022326" y="4132483"/>
            <a:ext cx="3147100" cy="369332"/>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987826"/>
            <a:ext cx="229693" cy="3612874"/>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137653" y="2597570"/>
            <a:ext cx="4292600" cy="830997"/>
          </a:xfrm>
          <a:prstGeom prst="rect">
            <a:avLst/>
          </a:prstGeom>
        </p:spPr>
        <p:txBody>
          <a:bodyPr wrap="square">
            <a:spAutoFit/>
          </a:bodyPr>
          <a:lstStyle/>
          <a:p>
            <a:pPr algn="just"/>
            <a:r>
              <a:rPr lang="zh-CN" altLang="en-US" sz="1600" dirty="0">
                <a:solidFill>
                  <a:srgbClr val="666666"/>
                </a:solidFill>
                <a:latin typeface="微软雅黑" panose="020B0503020204020204" pitchFamily="34" charset="-122"/>
                <a:ea typeface="微软雅黑" panose="020B0503020204020204" pitchFamily="34" charset="-122"/>
              </a:rPr>
              <a:t>每一次运输会将一个点作为一个整体，不会将一个点的产品分拆运输。</a:t>
            </a:r>
          </a:p>
          <a:p>
            <a:pPr lvl="0" algn="just"/>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4084645" y="2230416"/>
            <a:ext cx="2171700" cy="369332"/>
          </a:xfrm>
          <a:prstGeom prst="rect">
            <a:avLst/>
          </a:prstGeom>
          <a:noFill/>
        </p:spPr>
        <p:txBody>
          <a:bodyPr wrap="square" rtlCol="0">
            <a:spAutoFit/>
          </a:bodyPr>
          <a:lstStyle/>
          <a:p>
            <a:r>
              <a:rPr lang="zh-CN" altLang="en-US" b="1" dirty="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矩形 38"/>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0" name="文本框 39"/>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1"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2"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6020513"/>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6" name="矩形 45"/>
              <p:cNvSpPr/>
              <p:nvPr/>
            </p:nvSpPr>
            <p:spPr>
              <a:xfrm>
                <a:off x="1110716" y="1213597"/>
                <a:ext cx="7277909" cy="4195508"/>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1</a:t>
                </a:r>
                <a:r>
                  <a:rPr lang="zh-CN" altLang="en-US" sz="1600" dirty="0" smtClean="0">
                    <a:solidFill>
                      <a:schemeClr val="tx1">
                        <a:lumMod val="65000"/>
                        <a:lumOff val="35000"/>
                      </a:schemeClr>
                    </a:solidFill>
                    <a:latin typeface="Microsoft YaHei" charset="-122"/>
                    <a:ea typeface="Microsoft YaHei" charset="-122"/>
                    <a:cs typeface="Microsoft YaHei" charset="-122"/>
                  </a:rPr>
                  <a:t>）“将</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的产品部分运输到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，然后将剩余产品单独运输到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目的地”比</a:t>
                </a:r>
                <a:r>
                  <a:rPr lang="zh-CN" altLang="en-US" sz="1600" dirty="0">
                    <a:solidFill>
                      <a:schemeClr val="tx1">
                        <a:lumMod val="65000"/>
                        <a:lumOff val="35000"/>
                      </a:schemeClr>
                    </a:solidFill>
                    <a:latin typeface="Microsoft YaHei" charset="-122"/>
                    <a:ea typeface="Microsoft YaHei" charset="-122"/>
                    <a:cs typeface="Microsoft YaHei" charset="-122"/>
                  </a:rPr>
                  <a:t>“将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，然后一起运输到目的地”的成本更</a:t>
                </a:r>
                <a:r>
                  <a:rPr lang="zh-CN" altLang="en-US" sz="1600" dirty="0" smtClean="0">
                    <a:solidFill>
                      <a:schemeClr val="tx1">
                        <a:lumMod val="65000"/>
                        <a:lumOff val="35000"/>
                      </a:schemeClr>
                    </a:solidFill>
                    <a:latin typeface="Microsoft YaHei" charset="-122"/>
                    <a:ea typeface="Microsoft YaHei" charset="-122"/>
                    <a:cs typeface="Microsoft YaHei" charset="-122"/>
                  </a:rPr>
                  <a:t>高。</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a:solidFill>
                      <a:schemeClr val="tx1">
                        <a:lumMod val="65000"/>
                        <a:lumOff val="35000"/>
                      </a:schemeClr>
                    </a:solidFill>
                    <a:latin typeface="Microsoft YaHei" charset="-122"/>
                    <a:ea typeface="Microsoft YaHei" charset="-122"/>
                    <a:cs typeface="Microsoft YaHei" charset="-122"/>
                  </a:rPr>
                  <a:t>前者：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en-US" altLang="zh-CN" sz="1600" dirty="0">
                    <a:solidFill>
                      <a:schemeClr val="tx1">
                        <a:lumMod val="65000"/>
                        <a:lumOff val="35000"/>
                      </a:schemeClr>
                    </a:solidFill>
                    <a:latin typeface="Microsoft YaHei" charset="-122"/>
                    <a:ea typeface="Microsoft YaHei" charset="-122"/>
                    <a:cs typeface="Microsoft YaHei" charset="-122"/>
                  </a:rPr>
                  <a:t>m</a:t>
                </a:r>
                <a:r>
                  <a:rPr lang="zh-CN" altLang="en-US" sz="1600" dirty="0">
                    <a:solidFill>
                      <a:schemeClr val="tx1">
                        <a:lumMod val="65000"/>
                        <a:lumOff val="35000"/>
                      </a:schemeClr>
                    </a:solidFill>
                    <a:latin typeface="Microsoft YaHei" charset="-122"/>
                    <a:ea typeface="Microsoft YaHei" charset="-122"/>
                    <a:cs typeface="Microsoft YaHei" charset="-122"/>
                  </a:rPr>
                  <a:t>个产品运输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，然后剩余个产品留</a:t>
                </a:r>
                <a:r>
                  <a:rPr lang="zh-CN" altLang="en-US" sz="1600" dirty="0" smtClean="0">
                    <a:solidFill>
                      <a:schemeClr val="tx1">
                        <a:lumMod val="65000"/>
                        <a:lumOff val="35000"/>
                      </a:schemeClr>
                    </a:solidFill>
                    <a:latin typeface="Microsoft YaHei" charset="-122"/>
                    <a:ea typeface="Microsoft YaHei" charset="-122"/>
                    <a:cs typeface="Microsoft YaHei" charset="-122"/>
                  </a:rPr>
                  <a:t>在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r>
                  <a:rPr lang="zh-CN" altLang="en-US" sz="1600" dirty="0">
                    <a:solidFill>
                      <a:schemeClr val="tx1">
                        <a:lumMod val="65000"/>
                        <a:lumOff val="35000"/>
                      </a:schemeClr>
                    </a:solidFill>
                    <a:latin typeface="Microsoft YaHei" charset="-122"/>
                    <a:ea typeface="Microsoft YaHei" charset="-122"/>
                    <a:cs typeface="Microsoft YaHei" charset="-122"/>
                  </a:rPr>
                  <a:t>，然后分别</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和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产品分别运输到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a:t>
                </a:r>
                <a:r>
                  <a:rPr lang="zh-CN" altLang="en-US" sz="1600" dirty="0">
                    <a:solidFill>
                      <a:schemeClr val="tx1">
                        <a:lumMod val="65000"/>
                        <a:lumOff val="35000"/>
                      </a:schemeClr>
                    </a:solidFill>
                    <a:latin typeface="Microsoft YaHei" charset="-122"/>
                    <a:ea typeface="Microsoft YaHei" charset="-122"/>
                    <a:cs typeface="Microsoft YaHei" charset="-122"/>
                  </a:rPr>
                  <a:t>那么该流程总成本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𝑚𝑦</m:t>
                      </m:r>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m:t>
                              </m:r>
                            </m:e>
                          </m:d>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m:t>
                      </m:r>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化简得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𝑚𝑦</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后者：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产品全部运输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产品全部运输到目的地（其他待你），那么该流程总成本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e>
                        </m:d>
                        <m:r>
                          <a:rPr lang="en-US" altLang="zh-CN" sz="1600" i="1">
                            <a:solidFill>
                              <a:schemeClr val="tx1">
                                <a:lumMod val="65000"/>
                                <a:lumOff val="35000"/>
                              </a:schemeClr>
                            </a:solidFill>
                            <a:latin typeface="Microsoft YaHei" charset="-122"/>
                            <a:ea typeface="Microsoft YaHei" charset="-122"/>
                            <a:cs typeface="Microsoft YaHei" charset="-122"/>
                          </a:rPr>
                          <m:t>𝑦</m:t>
                        </m:r>
                      </m:e>
                    </m:d>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由于当我们选择将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点的产品运输到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点的条件为“合并运输”比“分别运输”成本低，</a:t>
                </a:r>
                <a:r>
                  <a:rPr lang="zh-CN" altLang="en-US" sz="1600" dirty="0" smtClean="0">
                    <a:solidFill>
                      <a:schemeClr val="tx1">
                        <a:lumMod val="65000"/>
                        <a:lumOff val="35000"/>
                      </a:schemeClr>
                    </a:solidFill>
                    <a:latin typeface="Microsoft YaHei" charset="-122"/>
                    <a:ea typeface="Microsoft YaHei" charset="-122"/>
                    <a:cs typeface="Microsoft YaHei" charset="-122"/>
                  </a:rPr>
                  <a:t>即</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&lt;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b="0" i="1" smtClean="0">
                        <a:solidFill>
                          <a:schemeClr val="tx1">
                            <a:lumMod val="65000"/>
                            <a:lumOff val="35000"/>
                          </a:schemeClr>
                        </a:solidFill>
                        <a:latin typeface="Microsoft YaHei" charset="-122"/>
                        <a:ea typeface="Microsoft YaHei" charset="-122"/>
                        <a:cs typeface="Microsoft YaHei" charset="-122"/>
                      </a:rPr>
                      <m:t>&lt;</m:t>
                    </m:r>
                    <m:sSub>
                      <m:sSubPr>
                        <m:ctrlPr>
                          <a:rPr lang="en-US" altLang="zh-CN" sz="1600" b="0" i="1" smtClean="0">
                            <a:solidFill>
                              <a:schemeClr val="tx1">
                                <a:lumMod val="65000"/>
                                <a:lumOff val="35000"/>
                              </a:schemeClr>
                            </a:solidFill>
                            <a:latin typeface="Microsoft YaHei" charset="-122"/>
                            <a:ea typeface="Microsoft YaHei" charset="-122"/>
                            <a:cs typeface="Microsoft YaHei" charset="-122"/>
                          </a:rPr>
                        </m:ctrlPr>
                      </m:sSubPr>
                      <m:e>
                        <m:r>
                          <a:rPr lang="en-US" altLang="zh-CN" sz="1600" b="0" i="1" smtClean="0">
                            <a:solidFill>
                              <a:schemeClr val="tx1">
                                <a:lumMod val="65000"/>
                                <a:lumOff val="35000"/>
                              </a:schemeClr>
                            </a:solidFill>
                            <a:latin typeface="Microsoft YaHei" charset="-122"/>
                            <a:ea typeface="Microsoft YaHei" charset="-122"/>
                            <a:cs typeface="Microsoft YaHei" charset="-122"/>
                          </a:rPr>
                          <m:t>𝑤</m:t>
                        </m:r>
                      </m:e>
                      <m:sub>
                        <m:r>
                          <a:rPr lang="en-US" altLang="zh-CN" sz="1600" b="0" i="1" smtClean="0">
                            <a:solidFill>
                              <a:schemeClr val="tx1">
                                <a:lumMod val="65000"/>
                                <a:lumOff val="35000"/>
                              </a:schemeClr>
                            </a:solidFill>
                            <a:latin typeface="Microsoft YaHei" charset="-122"/>
                            <a:ea typeface="Microsoft YaHei" charset="-122"/>
                            <a:cs typeface="Microsoft YaHei" charset="-122"/>
                          </a:rPr>
                          <m:t>1</m:t>
                        </m:r>
                      </m:sub>
                    </m:sSub>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由此可见，在运输中保持整体性是更优的运输方案。</a:t>
                </a:r>
                <a:endParaRPr lang="en-US" altLang="zh-CN" sz="1600" dirty="0">
                  <a:solidFill>
                    <a:schemeClr val="tx1">
                      <a:lumMod val="65000"/>
                      <a:lumOff val="35000"/>
                    </a:schemeClr>
                  </a:solidFill>
                  <a:latin typeface="Microsoft YaHei" charset="-122"/>
                  <a:ea typeface="Microsoft YaHei" charset="-122"/>
                  <a:cs typeface="Microsoft YaHei" charset="-122"/>
                </a:endParaRPr>
              </a:p>
            </p:txBody>
          </p:sp>
        </mc:Choice>
        <mc:Fallback>
          <p:sp>
            <p:nvSpPr>
              <p:cNvPr id="46" name="矩形 45"/>
              <p:cNvSpPr>
                <a:spLocks noRot="1" noChangeAspect="1" noMove="1" noResize="1" noEditPoints="1" noAdjustHandles="1" noChangeArrowheads="1" noChangeShapeType="1" noTextEdit="1"/>
              </p:cNvSpPr>
              <p:nvPr/>
            </p:nvSpPr>
            <p:spPr>
              <a:xfrm>
                <a:off x="1110716" y="1213597"/>
                <a:ext cx="7277909" cy="4195508"/>
              </a:xfrm>
              <a:prstGeom prst="rect">
                <a:avLst/>
              </a:prstGeom>
              <a:blipFill rotWithShape="0">
                <a:blip r:embed="rId2"/>
                <a:stretch>
                  <a:fillRect l="-419" t="-436" r="-503" b="-1017"/>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2641399"/>
            <a:ext cx="584286" cy="1477328"/>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856126"/>
      </p:ext>
    </p:extLst>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6" name="矩形 45"/>
              <p:cNvSpPr/>
              <p:nvPr/>
            </p:nvSpPr>
            <p:spPr>
              <a:xfrm>
                <a:off x="1110716" y="1213597"/>
                <a:ext cx="7277909" cy="4531818"/>
              </a:xfrm>
              <a:prstGeom prst="rect">
                <a:avLst/>
              </a:prstGeom>
            </p:spPr>
            <p:txBody>
              <a:bodyPr wrap="square">
                <a:spAutoFit/>
              </a:bodyPr>
              <a:lstStyle/>
              <a:p>
                <a:pPr lvl="0"/>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2</a:t>
                </a:r>
                <a:r>
                  <a:rPr lang="zh-CN" altLang="en-US" sz="1600" dirty="0">
                    <a:solidFill>
                      <a:schemeClr val="tx1">
                        <a:lumMod val="65000"/>
                        <a:lumOff val="35000"/>
                      </a:schemeClr>
                    </a:solidFill>
                    <a:latin typeface="Microsoft YaHei" charset="-122"/>
                    <a:ea typeface="Microsoft YaHei" charset="-122"/>
                    <a:cs typeface="Microsoft YaHei" charset="-122"/>
                  </a:rPr>
                  <a:t>）“将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的产品部分运输到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，然后剩余产品运输到</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，最后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分别运输到目的地”比“将</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分别运输到目的地”成本更高</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前者：</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 </a:t>
                </a:r>
                <a:r>
                  <a:rPr lang="en-US" altLang="zh-CN" sz="1600" dirty="0" smtClean="0">
                    <a:solidFill>
                      <a:schemeClr val="tx1">
                        <a:lumMod val="65000"/>
                        <a:lumOff val="35000"/>
                      </a:schemeClr>
                    </a:solidFill>
                    <a:latin typeface="Microsoft YaHei" charset="-122"/>
                    <a:ea typeface="Microsoft YaHei" charset="-122"/>
                    <a:cs typeface="Microsoft YaHei" charset="-122"/>
                  </a:rPr>
                  <a:t>m</a:t>
                </a:r>
                <a:r>
                  <a:rPr lang="zh-CN" altLang="en-US" sz="1600" dirty="0" smtClean="0">
                    <a:solidFill>
                      <a:schemeClr val="tx1">
                        <a:lumMod val="65000"/>
                        <a:lumOff val="35000"/>
                      </a:schemeClr>
                    </a:solidFill>
                    <a:latin typeface="Microsoft YaHei" charset="-122"/>
                    <a:ea typeface="Microsoft YaHei" charset="-122"/>
                    <a:cs typeface="Microsoft YaHei" charset="-122"/>
                  </a:rPr>
                  <a:t> 个</a:t>
                </a:r>
                <a:r>
                  <a:rPr lang="zh-CN" altLang="en-US" sz="1600" dirty="0">
                    <a:solidFill>
                      <a:schemeClr val="tx1">
                        <a:lumMod val="65000"/>
                        <a:lumOff val="35000"/>
                      </a:schemeClr>
                    </a:solidFill>
                    <a:latin typeface="Microsoft YaHei" charset="-122"/>
                    <a:ea typeface="Microsoft YaHei" charset="-122"/>
                    <a:cs typeface="Microsoft YaHei" charset="-122"/>
                  </a:rPr>
                  <a:t>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，然后将剩余个产品运输</a:t>
                </a:r>
                <a:r>
                  <a:rPr lang="zh-CN" altLang="en-US" sz="1600" dirty="0" smtClean="0">
                    <a:solidFill>
                      <a:schemeClr val="tx1">
                        <a:lumMod val="65000"/>
                        <a:lumOff val="35000"/>
                      </a:schemeClr>
                    </a:solidFill>
                    <a:latin typeface="Microsoft YaHei" charset="-122"/>
                    <a:ea typeface="Microsoft YaHei" charset="-122"/>
                    <a:cs typeface="Microsoft YaHei" charset="-122"/>
                  </a:rPr>
                  <a:t>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处</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产品分别运输到</a:t>
                </a:r>
                <a:r>
                  <a:rPr lang="zh-CN" altLang="en-US" sz="1600" dirty="0" smtClean="0">
                    <a:solidFill>
                      <a:schemeClr val="tx1">
                        <a:lumMod val="65000"/>
                        <a:lumOff val="35000"/>
                      </a:schemeClr>
                    </a:solidFill>
                    <a:latin typeface="Microsoft YaHei" charset="-122"/>
                    <a:ea typeface="Microsoft YaHei" charset="-122"/>
                    <a:cs typeface="Microsoft YaHei" charset="-122"/>
                  </a:rPr>
                  <a:t>目的地，</a:t>
                </a:r>
                <a:r>
                  <a:rPr lang="zh-CN" altLang="en-US" sz="1600" dirty="0">
                    <a:solidFill>
                      <a:schemeClr val="tx1">
                        <a:lumMod val="65000"/>
                        <a:lumOff val="35000"/>
                      </a:schemeClr>
                    </a:solidFill>
                    <a:latin typeface="Microsoft YaHei" charset="-122"/>
                    <a:ea typeface="Microsoft YaHei" charset="-122"/>
                    <a:cs typeface="Microsoft YaHei" charset="-122"/>
                  </a:rPr>
                  <a:t>那么该流程总成本为</a:t>
                </a:r>
                <a:endParaRPr lang="en-US" altLang="zh-CN" sz="1600" i="1" dirty="0" smtClean="0">
                  <a:solidFill>
                    <a:schemeClr val="tx1">
                      <a:lumMod val="65000"/>
                      <a:lumOff val="35000"/>
                    </a:schemeClr>
                  </a:solidFill>
                  <a:latin typeface="Microsoft YaHei" charset="-122"/>
                  <a:ea typeface="Microsoft YaHei" charset="-122"/>
                  <a:cs typeface="Microsoft YaHei" charset="-122"/>
                </a:endParaRPr>
              </a:p>
              <a:p>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𝑚𝑦</m:t>
                      </m:r>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m:t>
                              </m:r>
                            </m:e>
                          </m:d>
                          <m:r>
                            <a:rPr lang="en-US" altLang="zh-CN" sz="1600" i="1">
                              <a:solidFill>
                                <a:schemeClr val="tx1">
                                  <a:lumMod val="65000"/>
                                  <a:lumOff val="35000"/>
                                </a:schemeClr>
                              </a:solidFill>
                              <a:latin typeface="Microsoft YaHei" charset="-122"/>
                              <a:ea typeface="Microsoft YaHei" charset="-122"/>
                              <a:cs typeface="Microsoft YaHei" charset="-122"/>
                            </a:rPr>
                            <m:t>𝑦</m:t>
                          </m:r>
                        </m:e>
                      </m:d>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zh-CN" altLang="zh-CN" sz="1600" dirty="0">
                  <a:solidFill>
                    <a:schemeClr val="tx1">
                      <a:lumMod val="65000"/>
                      <a:lumOff val="35000"/>
                    </a:schemeClr>
                  </a:solidFill>
                  <a:latin typeface="Microsoft YaHei" charset="-122"/>
                  <a:ea typeface="Microsoft YaHei" charset="-122"/>
                  <a:cs typeface="Microsoft YaHei" charset="-122"/>
                </a:endParaRPr>
              </a:p>
              <a:p>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12</m:t>
                          </m:r>
                        </m:sub>
                      </m:sSub>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m:t>
                              </m:r>
                            </m:e>
                          </m:d>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𝑚</m:t>
                      </m:r>
                      <m:r>
                        <a:rPr lang="en-US" altLang="zh-CN" sz="1600" i="1">
                          <a:solidFill>
                            <a:schemeClr val="tx1">
                              <a:lumMod val="65000"/>
                              <a:lumOff val="35000"/>
                            </a:schemeClr>
                          </a:solidFill>
                          <a:latin typeface="Microsoft YaHei" charset="-122"/>
                          <a:ea typeface="Microsoft YaHei" charset="-122"/>
                          <a:cs typeface="Microsoft YaHei" charset="-122"/>
                        </a:rPr>
                        <m:t>)</m:t>
                      </m:r>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zh-CN" altLang="zh-CN" sz="1600" dirty="0">
                  <a:solidFill>
                    <a:schemeClr val="tx1">
                      <a:lumMod val="65000"/>
                      <a:lumOff val="35000"/>
                    </a:schemeClr>
                  </a:solidFill>
                  <a:latin typeface="Microsoft YaHei" charset="-122"/>
                  <a:ea typeface="Microsoft YaHei" charset="-122"/>
                  <a:cs typeface="Microsoft YaHei" charset="-122"/>
                </a:endParaRPr>
              </a:p>
              <a:p>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a:solidFill>
                                <a:schemeClr val="tx1">
                                  <a:lumMod val="65000"/>
                                  <a:lumOff val="35000"/>
                                </a:schemeClr>
                              </a:solidFill>
                              <a:latin typeface="Microsoft YaHei" charset="-122"/>
                              <a:ea typeface="Microsoft YaHei" charset="-122"/>
                              <a:cs typeface="Microsoft YaHei" charset="-122"/>
                            </a:rPr>
                            <m:t>1</m:t>
                          </m:r>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12</m:t>
                          </m:r>
                        </m:sub>
                      </m:sSub>
                      <m:r>
                        <m:rPr>
                          <m:nor/>
                        </m:rPr>
                        <a:rPr lang="en-US" altLang="zh-CN" sz="1600">
                          <a:solidFill>
                            <a:schemeClr val="tx1">
                              <a:lumMod val="65000"/>
                              <a:lumOff val="35000"/>
                            </a:schemeClr>
                          </a:solidFill>
                          <a:latin typeface="Microsoft YaHei" charset="-122"/>
                          <a:ea typeface="Microsoft YaHei" charset="-122"/>
                          <a:cs typeface="Microsoft YaHei" charset="-122"/>
                        </a:rPr>
                        <m:t>					</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r>
                  <a:rPr lang="zh-CN" altLang="en-US" sz="1600" dirty="0" smtClean="0">
                    <a:solidFill>
                      <a:schemeClr val="tx1">
                        <a:lumMod val="65000"/>
                        <a:lumOff val="35000"/>
                      </a:schemeClr>
                    </a:solidFill>
                    <a:latin typeface="Microsoft YaHei" charset="-122"/>
                    <a:ea typeface="Microsoft YaHei" charset="-122"/>
                    <a:cs typeface="Microsoft YaHei" charset="-122"/>
                  </a:rPr>
                  <a:t>化简得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e>
                        </m:d>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oMath>
                </a14:m>
                <a:r>
                  <a:rPr lang="zh-CN" altLang="zh-CN" sz="1600" dirty="0">
                    <a:solidFill>
                      <a:schemeClr val="tx1">
                        <a:lumMod val="65000"/>
                        <a:lumOff val="35000"/>
                      </a:schemeClr>
                    </a:solidFill>
                    <a:effectLst/>
                    <a:latin typeface="Microsoft YaHei" charset="-122"/>
                    <a:ea typeface="Microsoft YaHei" charset="-122"/>
                    <a:cs typeface="Microsoft YaHei" charset="-122"/>
                  </a:rPr>
                  <a:t> </a:t>
                </a:r>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lgn="ct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a:solidFill>
                      <a:schemeClr val="tx1">
                        <a:lumMod val="65000"/>
                        <a:lumOff val="35000"/>
                      </a:schemeClr>
                    </a:solidFill>
                    <a:latin typeface="Microsoft YaHei" charset="-122"/>
                    <a:ea typeface="Microsoft YaHei" charset="-122"/>
                    <a:cs typeface="Microsoft YaHei" charset="-122"/>
                  </a:rPr>
                  <a:t>后者：</a:t>
                </a:r>
                <a:r>
                  <a:rPr lang="zh-CN" altLang="en-US" sz="1600" dirty="0">
                    <a:solidFill>
                      <a:schemeClr val="tx1">
                        <a:lumMod val="65000"/>
                        <a:lumOff val="35000"/>
                      </a:schemeClr>
                    </a:solidFill>
                    <a:latin typeface="Microsoft YaHei" charset="-122"/>
                    <a:ea typeface="Microsoft YaHei" charset="-122"/>
                    <a:cs typeface="Microsoft YaHei" charset="-122"/>
                  </a:rPr>
                  <a:t>将</a:t>
                </a:r>
                <a:r>
                  <a:rPr lang="en-US" altLang="zh-CN" sz="1600" dirty="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的产品全部运输到</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，然后</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分别运输到目的地（其他点），那么该流程总成本为</a:t>
                </a:r>
                <a:endParaRPr lang="en-US" altLang="zh-CN" sz="1600" i="1" dirty="0" smtClean="0">
                  <a:solidFill>
                    <a:schemeClr val="tx1">
                      <a:lumMod val="65000"/>
                      <a:lumOff val="35000"/>
                    </a:schemeClr>
                  </a:solidFill>
                  <a:latin typeface="Microsoft YaHei" charset="-122"/>
                  <a:ea typeface="Microsoft YaHei" charset="-122"/>
                  <a:cs typeface="Microsoft YaHei" charset="-122"/>
                </a:endParaRPr>
              </a:p>
              <a:p>
                <a:pPr lvl="0" algn="ct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begChr m:val="["/>
                          <m:endChr m:val="]"/>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e>
                          </m:d>
                          <m:r>
                            <a:rPr lang="en-US" altLang="zh-CN" sz="1600" i="1">
                              <a:solidFill>
                                <a:schemeClr val="tx1">
                                  <a:lumMod val="65000"/>
                                  <a:lumOff val="35000"/>
                                </a:schemeClr>
                              </a:solidFill>
                              <a:latin typeface="Microsoft YaHei" charset="-122"/>
                              <a:ea typeface="Microsoft YaHei" charset="-122"/>
                              <a:cs typeface="Microsoft YaHei" charset="-122"/>
                            </a:rPr>
                            <m:t>𝑦</m:t>
                          </m:r>
                        </m:e>
                      </m:d>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𝑦</m:t>
                          </m:r>
                        </m:e>
                      </m:d>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所以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&lt;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𝑤</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oMath>
                  </m:oMathPara>
                </a14:m>
                <a:endParaRPr lang="en-US" altLang="zh-CN" sz="1600" dirty="0" smtClean="0">
                  <a:solidFill>
                    <a:schemeClr val="tx1">
                      <a:lumMod val="65000"/>
                      <a:lumOff val="35000"/>
                    </a:schemeClr>
                  </a:solidFill>
                  <a:effectLst/>
                  <a:latin typeface="Microsoft YaHei" charset="-122"/>
                  <a:ea typeface="Microsoft YaHei" charset="-122"/>
                  <a:cs typeface="Microsoft YaHei" charset="-122"/>
                </a:endParaRPr>
              </a:p>
              <a:p>
                <a:pPr lvl="0"/>
                <a:r>
                  <a:rPr lang="zh-CN" altLang="en-US" sz="1600" dirty="0" smtClean="0">
                    <a:solidFill>
                      <a:schemeClr val="tx1">
                        <a:lumMod val="65000"/>
                        <a:lumOff val="35000"/>
                      </a:schemeClr>
                    </a:solidFill>
                    <a:latin typeface="Microsoft YaHei" charset="-122"/>
                    <a:ea typeface="Microsoft YaHei" charset="-122"/>
                    <a:cs typeface="Microsoft YaHei" charset="-122"/>
                  </a:rPr>
                  <a:t>由此可见，在运输中保持整体性是更优的运输方案。</a:t>
                </a:r>
                <a:endParaRPr lang="en-US" altLang="zh-CN" sz="1600" dirty="0">
                  <a:solidFill>
                    <a:schemeClr val="tx1">
                      <a:lumMod val="65000"/>
                      <a:lumOff val="35000"/>
                    </a:schemeClr>
                  </a:solidFill>
                  <a:latin typeface="Microsoft YaHei" charset="-122"/>
                  <a:ea typeface="Microsoft YaHei" charset="-122"/>
                  <a:cs typeface="Microsoft YaHei" charset="-122"/>
                </a:endParaRPr>
              </a:p>
            </p:txBody>
          </p:sp>
        </mc:Choice>
        <mc:Fallback>
          <p:sp>
            <p:nvSpPr>
              <p:cNvPr id="46" name="矩形 45"/>
              <p:cNvSpPr>
                <a:spLocks noRot="1" noChangeAspect="1" noMove="1" noResize="1" noEditPoints="1" noAdjustHandles="1" noChangeArrowheads="1" noChangeShapeType="1" noTextEdit="1"/>
              </p:cNvSpPr>
              <p:nvPr/>
            </p:nvSpPr>
            <p:spPr>
              <a:xfrm>
                <a:off x="1110716" y="1213597"/>
                <a:ext cx="7277909" cy="4531818"/>
              </a:xfrm>
              <a:prstGeom prst="rect">
                <a:avLst/>
              </a:prstGeom>
              <a:blipFill rotWithShape="0">
                <a:blip r:embed="rId2"/>
                <a:stretch>
                  <a:fillRect l="-419" t="-404" b="-135"/>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2641399"/>
            <a:ext cx="584286" cy="1477328"/>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运输整体性</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3954218"/>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6" name="矩形 45"/>
              <p:cNvSpPr/>
              <p:nvPr/>
            </p:nvSpPr>
            <p:spPr>
              <a:xfrm>
                <a:off x="1237154" y="1501904"/>
                <a:ext cx="6947607" cy="3469155"/>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1</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 </a:t>
                </a:r>
                <a:r>
                  <a:rPr lang="zh-CN" altLang="en-US" sz="1600" dirty="0" smtClean="0">
                    <a:solidFill>
                      <a:schemeClr val="tx1">
                        <a:lumMod val="65000"/>
                        <a:lumOff val="35000"/>
                      </a:schemeClr>
                    </a:solidFill>
                    <a:latin typeface="Microsoft YaHei" charset="-122"/>
                    <a:ea typeface="Microsoft YaHei" charset="-122"/>
                    <a:cs typeface="Microsoft YaHei" charset="-122"/>
                  </a:rPr>
                  <a:t>后，</a:t>
                </a:r>
                <a:r>
                  <a:rPr lang="zh-CN" altLang="en-US" sz="1600" dirty="0">
                    <a:solidFill>
                      <a:schemeClr val="tx1">
                        <a:lumMod val="65000"/>
                        <a:lumOff val="35000"/>
                      </a:schemeClr>
                    </a:solidFill>
                    <a:latin typeface="Microsoft YaHei" charset="-122"/>
                    <a:ea typeface="Microsoft YaHei" charset="-122"/>
                    <a:cs typeface="Microsoft YaHei" charset="-122"/>
                  </a:rPr>
                  <a:t>对于</a:t>
                </a:r>
                <a:r>
                  <a:rPr lang="zh-CN" altLang="en-US" sz="1600" dirty="0" smtClean="0">
                    <a:solidFill>
                      <a:schemeClr val="tx1">
                        <a:lumMod val="65000"/>
                        <a:lumOff val="35000"/>
                      </a:schemeClr>
                    </a:solidFill>
                    <a:latin typeface="Microsoft YaHei" charset="-122"/>
                    <a:ea typeface="Microsoft YaHei" charset="-122"/>
                    <a:cs typeface="Microsoft YaHei" charset="-122"/>
                  </a:rPr>
                  <a:t>本来符合运输到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降低运输成本的点不会</a:t>
                </a:r>
                <a:r>
                  <a:rPr lang="zh-CN" altLang="en-US" sz="1600" dirty="0">
                    <a:solidFill>
                      <a:schemeClr val="tx1">
                        <a:lumMod val="65000"/>
                        <a:lumOff val="35000"/>
                      </a:schemeClr>
                    </a:solidFill>
                    <a:latin typeface="Microsoft YaHei" charset="-122"/>
                    <a:ea typeface="Microsoft YaHei" charset="-122"/>
                    <a:cs typeface="Microsoft YaHei" charset="-122"/>
                  </a:rPr>
                  <a:t>产生</a:t>
                </a:r>
                <a:r>
                  <a:rPr lang="zh-CN" altLang="en-US" sz="1600" dirty="0" smtClean="0">
                    <a:solidFill>
                      <a:schemeClr val="tx1">
                        <a:lumMod val="65000"/>
                        <a:lumOff val="35000"/>
                      </a:schemeClr>
                    </a:solidFill>
                    <a:latin typeface="Microsoft YaHei" charset="-122"/>
                    <a:ea typeface="Microsoft YaHei" charset="-122"/>
                    <a:cs typeface="Microsoft YaHei" charset="-122"/>
                  </a:rPr>
                  <a:t>影响。</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zh-CN" sz="1600" dirty="0" smtClean="0">
                    <a:solidFill>
                      <a:schemeClr val="tx1">
                        <a:lumMod val="65000"/>
                        <a:lumOff val="35000"/>
                      </a:schemeClr>
                    </a:solidFill>
                    <a:latin typeface="Microsoft YaHei" charset="-122"/>
                    <a:ea typeface="Microsoft YaHei" charset="-122"/>
                    <a:cs typeface="Microsoft YaHei" charset="-122"/>
                  </a:rPr>
                  <a:t>我们</a:t>
                </a:r>
                <a:r>
                  <a:rPr lang="zh-CN" altLang="zh-CN" sz="1600" dirty="0">
                    <a:solidFill>
                      <a:schemeClr val="tx1">
                        <a:lumMod val="65000"/>
                        <a:lumOff val="35000"/>
                      </a:schemeClr>
                    </a:solidFill>
                    <a:latin typeface="Microsoft YaHei" charset="-122"/>
                    <a:ea typeface="Microsoft YaHei" charset="-122"/>
                    <a:cs typeface="Microsoft YaHei" charset="-122"/>
                  </a:rPr>
                  <a:t>知道，</a:t>
                </a:r>
                <a:r>
                  <a:rPr lang="zh-CN" altLang="zh-CN" sz="1600" dirty="0" smtClean="0">
                    <a:solidFill>
                      <a:schemeClr val="tx1">
                        <a:lumMod val="65000"/>
                        <a:lumOff val="35000"/>
                      </a:schemeClr>
                    </a:solidFill>
                    <a:latin typeface="Microsoft YaHei" charset="-122"/>
                    <a:ea typeface="Microsoft YaHei" charset="-122"/>
                    <a:cs typeface="Microsoft YaHei" charset="-122"/>
                  </a:rPr>
                  <a:t>对于</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zh-CN" altLang="zh-CN" sz="1600" dirty="0" smtClean="0">
                    <a:solidFill>
                      <a:schemeClr val="tx1">
                        <a:lumMod val="65000"/>
                        <a:lumOff val="35000"/>
                      </a:schemeClr>
                    </a:solidFill>
                    <a:latin typeface="Microsoft YaHei" charset="-122"/>
                    <a:ea typeface="Microsoft YaHei" charset="-122"/>
                    <a:cs typeface="Microsoft YaHei" charset="-122"/>
                  </a:rPr>
                  <a:t>两点</a:t>
                </a:r>
                <a:r>
                  <a:rPr lang="zh-CN" altLang="zh-CN" sz="1600" dirty="0">
                    <a:solidFill>
                      <a:schemeClr val="tx1">
                        <a:lumMod val="65000"/>
                        <a:lumOff val="35000"/>
                      </a:schemeClr>
                    </a:solidFill>
                    <a:latin typeface="Microsoft YaHei" charset="-122"/>
                    <a:ea typeface="Microsoft YaHei" charset="-122"/>
                    <a:cs typeface="Microsoft YaHei" charset="-122"/>
                  </a:rPr>
                  <a:t>是否</a:t>
                </a:r>
                <a:r>
                  <a:rPr lang="zh-CN" altLang="zh-CN" sz="1600" dirty="0" smtClean="0">
                    <a:solidFill>
                      <a:schemeClr val="tx1">
                        <a:lumMod val="65000"/>
                        <a:lumOff val="35000"/>
                      </a:schemeClr>
                    </a:solidFill>
                    <a:latin typeface="Microsoft YaHei" charset="-122"/>
                    <a:ea typeface="Microsoft YaHei" charset="-122"/>
                    <a:cs typeface="Microsoft YaHei" charset="-122"/>
                  </a:rPr>
                  <a:t>进行</a:t>
                </a:r>
                <a:r>
                  <a:rPr lang="zh-CN" altLang="en-US" sz="1600" dirty="0" smtClean="0">
                    <a:solidFill>
                      <a:schemeClr val="tx1">
                        <a:lumMod val="65000"/>
                        <a:lumOff val="35000"/>
                      </a:schemeClr>
                    </a:solidFill>
                    <a:latin typeface="Microsoft YaHei" charset="-122"/>
                    <a:ea typeface="Microsoft YaHei" charset="-122"/>
                    <a:cs typeface="Microsoft YaHei" charset="-122"/>
                  </a:rPr>
                  <a:t>互相运输</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取决于</a:t>
                </a:r>
              </a:p>
              <a:p>
                <a:pPr algn="ctr">
                  <a:lnSpc>
                    <a:spcPct val="150000"/>
                  </a:lnSpc>
                </a:pPr>
                <a14:m>
                  <m:oMathPara xmlns:m="http://schemas.openxmlformats.org/officeDocument/2006/math">
                    <m:oMathParaPr>
                      <m:jc m:val="centerGroup"/>
                    </m:oMathParaPr>
                    <m:oMath xmlns:m="http://schemas.openxmlformats.org/officeDocument/2006/math">
                      <m:r>
                        <a:rPr lang="en-US" altLang="zh-CN" sz="1600" b="0" i="1">
                          <a:solidFill>
                            <a:schemeClr val="tx1">
                              <a:lumMod val="65000"/>
                              <a:lumOff val="35000"/>
                            </a:schemeClr>
                          </a:solidFill>
                          <a:latin typeface="Microsoft YaHei" charset="-122"/>
                          <a:ea typeface="Microsoft YaHei" charset="-122"/>
                          <a:cs typeface="Microsoft YaHei" charset="-122"/>
                        </a:rPr>
                        <m:t>𝑟</m:t>
                      </m:r>
                      <m:r>
                        <a:rPr lang="en-US" altLang="zh-CN" sz="1600" b="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b="0" i="1">
                                  <a:solidFill>
                                    <a:schemeClr val="tx1">
                                      <a:lumMod val="65000"/>
                                      <a:lumOff val="35000"/>
                                    </a:schemeClr>
                                  </a:solidFill>
                                  <a:latin typeface="Microsoft YaHei" charset="-122"/>
                                  <a:ea typeface="Microsoft YaHei" charset="-122"/>
                                  <a:cs typeface="Microsoft YaHei" charset="-122"/>
                                </a:rPr>
                                <m:t>𝑠</m:t>
                              </m:r>
                            </m:e>
                            <m:sub>
                              <m:r>
                                <a:rPr lang="en-US" altLang="zh-CN" sz="1600" b="0" i="1">
                                  <a:solidFill>
                                    <a:schemeClr val="tx1">
                                      <a:lumMod val="65000"/>
                                      <a:lumOff val="35000"/>
                                    </a:schemeClr>
                                  </a:solidFill>
                                  <a:latin typeface="Microsoft YaHei" charset="-122"/>
                                  <a:ea typeface="Microsoft YaHei" charset="-122"/>
                                  <a:cs typeface="Microsoft YaHei" charset="-122"/>
                                </a:rPr>
                                <m:t>𝑘</m:t>
                              </m:r>
                            </m:sub>
                          </m:sSub>
                          <m:r>
                            <a:rPr lang="en-US" altLang="zh-CN" sz="1600" b="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b="0" i="1">
                                  <a:solidFill>
                                    <a:schemeClr val="tx1">
                                      <a:lumMod val="65000"/>
                                      <a:lumOff val="35000"/>
                                    </a:schemeClr>
                                  </a:solidFill>
                                  <a:latin typeface="Microsoft YaHei" charset="-122"/>
                                  <a:ea typeface="Microsoft YaHei" charset="-122"/>
                                  <a:cs typeface="Microsoft YaHei" charset="-122"/>
                                </a:rPr>
                                <m:t>𝑠</m:t>
                              </m:r>
                            </m:e>
                            <m:sub>
                              <m:r>
                                <a:rPr lang="en-US" altLang="zh-CN" sz="1600" b="0" i="1">
                                  <a:solidFill>
                                    <a:schemeClr val="tx1">
                                      <a:lumMod val="65000"/>
                                      <a:lumOff val="35000"/>
                                    </a:schemeClr>
                                  </a:solidFill>
                                  <a:latin typeface="Microsoft YaHei" charset="-122"/>
                                  <a:ea typeface="Microsoft YaHei" charset="-122"/>
                                  <a:cs typeface="Microsoft YaHei" charset="-122"/>
                                </a:rPr>
                                <m:t>𝑗𝑘</m:t>
                              </m:r>
                            </m:sub>
                          </m:sSub>
                        </m:e>
                      </m:d>
                      <m:r>
                        <a:rPr lang="en-US" altLang="zh-CN" sz="1600" b="0" i="1">
                          <a:solidFill>
                            <a:schemeClr val="tx1">
                              <a:lumMod val="65000"/>
                              <a:lumOff val="35000"/>
                            </a:schemeClr>
                          </a:solidFill>
                          <a:latin typeface="Microsoft YaHei" charset="-122"/>
                          <a:ea typeface="Microsoft YaHei" charset="-122"/>
                          <a:cs typeface="Microsoft YaHei" charset="-122"/>
                        </a:rPr>
                        <m:t>𝑥</m:t>
                      </m:r>
                      <m:r>
                        <a:rPr lang="en-US" altLang="zh-CN" sz="1600" b="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b="0" i="1">
                              <a:solidFill>
                                <a:schemeClr val="tx1">
                                  <a:lumMod val="65000"/>
                                  <a:lumOff val="35000"/>
                                </a:schemeClr>
                              </a:solidFill>
                              <a:latin typeface="Microsoft YaHei" charset="-122"/>
                              <a:ea typeface="Microsoft YaHei" charset="-122"/>
                              <a:cs typeface="Microsoft YaHei" charset="-122"/>
                            </a:rPr>
                            <m:t>𝑎</m:t>
                          </m:r>
                        </m:e>
                        <m:sub>
                          <m:r>
                            <a:rPr lang="en-US" altLang="zh-CN" sz="1600" b="0" i="1">
                              <a:solidFill>
                                <a:schemeClr val="tx1">
                                  <a:lumMod val="65000"/>
                                  <a:lumOff val="35000"/>
                                </a:schemeClr>
                              </a:solidFill>
                              <a:latin typeface="Microsoft YaHei" charset="-122"/>
                              <a:ea typeface="Microsoft YaHei" charset="-122"/>
                              <a:cs typeface="Microsoft YaHei" charset="-122"/>
                            </a:rPr>
                            <m:t>𝑘</m:t>
                          </m:r>
                        </m:sub>
                      </m:sSub>
                      <m:r>
                        <a:rPr lang="en-US" altLang="zh-CN" sz="1600" b="0" i="1">
                          <a:solidFill>
                            <a:schemeClr val="tx1">
                              <a:lumMod val="65000"/>
                              <a:lumOff val="35000"/>
                            </a:schemeClr>
                          </a:solidFill>
                          <a:latin typeface="Microsoft YaHei" charset="-122"/>
                          <a:ea typeface="Microsoft YaHei" charset="-122"/>
                          <a:cs typeface="Microsoft YaHei" charset="-122"/>
                        </a:rPr>
                        <m:t>𝑦</m:t>
                      </m:r>
                      <m:r>
                        <a:rPr lang="en-US" altLang="zh-CN" sz="1600" b="0" i="1">
                          <a:solidFill>
                            <a:schemeClr val="tx1">
                              <a:lumMod val="65000"/>
                              <a:lumOff val="35000"/>
                            </a:schemeClr>
                          </a:solidFill>
                          <a:latin typeface="Microsoft YaHei" charset="-122"/>
                          <a:ea typeface="Microsoft YaHei" charset="-122"/>
                          <a:cs typeface="Microsoft YaHei" charset="-122"/>
                        </a:rPr>
                        <m:t>&gt;0</m:t>
                      </m:r>
                    </m:oMath>
                  </m:oMathPara>
                </a14:m>
                <a:endParaRPr lang="en-US" altLang="zh-CN" sz="1600" b="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是否成立，当上式满足时，我们会考虑将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和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互相</a:t>
                </a:r>
                <a:r>
                  <a:rPr lang="zh-CN" altLang="en-US" sz="1600" dirty="0">
                    <a:solidFill>
                      <a:schemeClr val="tx1">
                        <a:lumMod val="65000"/>
                        <a:lumOff val="35000"/>
                      </a:schemeClr>
                    </a:solidFill>
                    <a:latin typeface="Microsoft YaHei" charset="-122"/>
                    <a:ea typeface="Microsoft YaHei" charset="-122"/>
                    <a:cs typeface="Microsoft YaHei" charset="-122"/>
                  </a:rPr>
                  <a:t>运输</a:t>
                </a:r>
                <a:r>
                  <a:rPr lang="zh-CN" altLang="en-US" sz="1600" dirty="0" smtClean="0">
                    <a:solidFill>
                      <a:schemeClr val="tx1">
                        <a:lumMod val="65000"/>
                        <a:lumOff val="35000"/>
                      </a:schemeClr>
                    </a:solidFill>
                    <a:latin typeface="Microsoft YaHei" charset="-122"/>
                    <a:ea typeface="Microsoft YaHei" charset="-122"/>
                    <a:cs typeface="Microsoft YaHei" charset="-122"/>
                  </a:rPr>
                  <a:t>。由此</a:t>
                </a:r>
                <a:r>
                  <a:rPr lang="zh-CN" altLang="en-US" sz="1600" dirty="0">
                    <a:solidFill>
                      <a:schemeClr val="tx1">
                        <a:lumMod val="65000"/>
                        <a:lumOff val="35000"/>
                      </a:schemeClr>
                    </a:solidFill>
                    <a:latin typeface="Microsoft YaHei" charset="-122"/>
                    <a:ea typeface="Microsoft YaHei" charset="-122"/>
                    <a:cs typeface="Microsoft YaHei" charset="-122"/>
                  </a:rPr>
                  <a:t>可见， </a:t>
                </a:r>
                <a:r>
                  <a:rPr lang="en-US" altLang="zh-CN" sz="1600" dirty="0" smtClean="0">
                    <a:solidFill>
                      <a:schemeClr val="tx1">
                        <a:lumMod val="65000"/>
                        <a:lumOff val="35000"/>
                      </a:schemeClr>
                    </a:solidFill>
                    <a:latin typeface="Microsoft YaHei" charset="-122"/>
                    <a:ea typeface="Microsoft YaHei" charset="-122"/>
                    <a:cs typeface="Microsoft YaHei" charset="-122"/>
                  </a:rPr>
                  <a:t>r</a:t>
                </a:r>
                <a:r>
                  <a:rPr lang="zh-CN" altLang="en-US" sz="1600" dirty="0" smtClean="0">
                    <a:solidFill>
                      <a:schemeClr val="tx1">
                        <a:lumMod val="65000"/>
                        <a:lumOff val="35000"/>
                      </a:schemeClr>
                    </a:solidFill>
                    <a:latin typeface="Microsoft YaHei" charset="-122"/>
                    <a:ea typeface="Microsoft YaHei" charset="-122"/>
                    <a:cs typeface="Microsoft YaHei" charset="-122"/>
                  </a:rPr>
                  <a:t> 只</a:t>
                </a:r>
                <a:r>
                  <a:rPr lang="zh-CN" altLang="en-US" sz="1600" dirty="0">
                    <a:solidFill>
                      <a:schemeClr val="tx1">
                        <a:lumMod val="65000"/>
                        <a:lumOff val="35000"/>
                      </a:schemeClr>
                    </a:solidFill>
                    <a:latin typeface="Microsoft YaHei" charset="-122"/>
                    <a:ea typeface="Microsoft YaHei" charset="-122"/>
                    <a:cs typeface="Microsoft YaHei" charset="-122"/>
                  </a:rPr>
                  <a:t>与</a:t>
                </a: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oMath>
                </a14:m>
                <a:r>
                  <a:rPr lang="zh-CN" altLang="zh-CN" sz="1600" dirty="0">
                    <a:solidFill>
                      <a:schemeClr val="tx1">
                        <a:lumMod val="65000"/>
                        <a:lumOff val="35000"/>
                      </a:schemeClr>
                    </a:solidFill>
                    <a:latin typeface="Microsoft YaHei" charset="-122"/>
                    <a:ea typeface="Microsoft YaHei" charset="-122"/>
                    <a:cs typeface="Microsoft YaHei" charset="-122"/>
                  </a:rPr>
                  <a:t>，</a:t>
                </a: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𝑗𝑘</m:t>
                        </m:r>
                      </m:sub>
                    </m:sSub>
                  </m:oMath>
                </a14:m>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x</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y</a:t>
                </a:r>
                <a:r>
                  <a:rPr lang="zh-CN" altLang="en-US" sz="1600" dirty="0">
                    <a:solidFill>
                      <a:schemeClr val="tx1">
                        <a:lumMod val="65000"/>
                        <a:lumOff val="35000"/>
                      </a:schemeClr>
                    </a:solidFill>
                    <a:latin typeface="Microsoft YaHei" charset="-122"/>
                    <a:ea typeface="Microsoft YaHei" charset="-122"/>
                    <a:cs typeface="Microsoft YaHei" charset="-122"/>
                  </a:rPr>
                  <a:t>，有关，所以对于本来</a:t>
                </a:r>
                <a:r>
                  <a:rPr lang="zh-CN" altLang="en-US" sz="1600" dirty="0" smtClean="0">
                    <a:solidFill>
                      <a:schemeClr val="tx1">
                        <a:lumMod val="65000"/>
                        <a:lumOff val="35000"/>
                      </a:schemeClr>
                    </a:solidFill>
                    <a:latin typeface="Microsoft YaHei" charset="-122"/>
                    <a:ea typeface="Microsoft YaHei" charset="-122"/>
                    <a:cs typeface="Microsoft YaHei" charset="-122"/>
                  </a:rPr>
                  <a:t>可以运输到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的点，在</a:t>
                </a:r>
                <a:r>
                  <a:rPr lang="zh-CN" altLang="en-US" sz="1600" dirty="0">
                    <a:solidFill>
                      <a:schemeClr val="tx1">
                        <a:lumMod val="65000"/>
                        <a:lumOff val="35000"/>
                      </a:schemeClr>
                    </a:solidFill>
                    <a:latin typeface="Microsoft YaHei" charset="-122"/>
                    <a:ea typeface="Microsoft YaHei" charset="-122"/>
                    <a:cs typeface="Microsoft YaHei" charset="-122"/>
                  </a:rPr>
                  <a:t>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后，</a:t>
                </a:r>
                <a:r>
                  <a:rPr lang="zh-CN" altLang="en-US" sz="1600" dirty="0">
                    <a:solidFill>
                      <a:schemeClr val="tx1">
                        <a:lumMod val="65000"/>
                        <a:lumOff val="35000"/>
                      </a:schemeClr>
                    </a:solidFill>
                    <a:latin typeface="Microsoft YaHei" charset="-122"/>
                    <a:ea typeface="Microsoft YaHei" charset="-122"/>
                    <a:cs typeface="Microsoft YaHei" charset="-122"/>
                  </a:rPr>
                  <a:t>相关参数的值也没有变动的，所以这些点依然可以</a:t>
                </a:r>
                <a:r>
                  <a:rPr lang="zh-CN" altLang="en-US" sz="1600" dirty="0" smtClean="0">
                    <a:solidFill>
                      <a:schemeClr val="tx1">
                        <a:lumMod val="65000"/>
                        <a:lumOff val="35000"/>
                      </a:schemeClr>
                    </a:solidFill>
                    <a:latin typeface="Microsoft YaHei" charset="-122"/>
                    <a:ea typeface="Microsoft YaHei" charset="-122"/>
                    <a:cs typeface="Microsoft YaHei" charset="-122"/>
                  </a:rPr>
                  <a:t>考虑运输到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点。</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p:sp>
            <p:nvSpPr>
              <p:cNvPr id="46" name="矩形 45"/>
              <p:cNvSpPr>
                <a:spLocks noRot="1" noChangeAspect="1" noMove="1" noResize="1" noEditPoints="1" noAdjustHandles="1" noChangeArrowheads="1" noChangeShapeType="1" noTextEdit="1"/>
              </p:cNvSpPr>
              <p:nvPr/>
            </p:nvSpPr>
            <p:spPr>
              <a:xfrm>
                <a:off x="1237154" y="1501904"/>
                <a:ext cx="6947607" cy="3469155"/>
              </a:xfrm>
              <a:prstGeom prst="rect">
                <a:avLst/>
              </a:prstGeom>
              <a:blipFill rotWithShape="0">
                <a:blip r:embed="rId2"/>
                <a:stretch>
                  <a:fillRect l="-526" b="-1406"/>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8848514"/>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03007" y="1735931"/>
            <a:ext cx="0" cy="3386138"/>
          </a:xfrm>
          <a:prstGeom prst="line">
            <a:avLst/>
          </a:prstGeom>
          <a:ln>
            <a:solidFill>
              <a:srgbClr val="0174AB"/>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7427" y="1391136"/>
            <a:ext cx="1795460"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067427" y="2101638"/>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模型建立</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067427" y="2812140"/>
            <a:ext cx="1795461" cy="523220"/>
          </a:xfrm>
          <a:prstGeom prst="rect">
            <a:avLst/>
          </a:prstGeom>
          <a:noFill/>
        </p:spPr>
        <p:txBody>
          <a:bodyPr wrap="square" rtlCol="0">
            <a:spAutoFit/>
          </a:bodyPr>
          <a:lstStyle/>
          <a:p>
            <a:r>
              <a:rPr lang="zh-CN" altLang="en-US" sz="2800" b="1" spc="300" dirty="0" smtClean="0">
                <a:solidFill>
                  <a:srgbClr val="92D14F"/>
                </a:solidFill>
                <a:latin typeface="微软雅黑" panose="020B0503020204020204" pitchFamily="34" charset="-122"/>
                <a:ea typeface="微软雅黑" panose="020B0503020204020204" pitchFamily="34" charset="-122"/>
              </a:rPr>
              <a:t>模型解决</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067426" y="3522642"/>
            <a:ext cx="1795461" cy="523220"/>
          </a:xfrm>
          <a:prstGeom prst="rect">
            <a:avLst/>
          </a:prstGeom>
          <a:noFill/>
        </p:spPr>
        <p:txBody>
          <a:bodyPr wrap="square" rtlCol="0">
            <a:spAutoFit/>
          </a:bodyPr>
          <a:lstStyle/>
          <a:p>
            <a:r>
              <a:rPr lang="zh-CN" altLang="en-US" sz="2800" b="1" spc="300" dirty="0" smtClean="0">
                <a:solidFill>
                  <a:srgbClr val="92D14F"/>
                </a:solidFill>
                <a:latin typeface="微软雅黑" panose="020B0503020204020204" pitchFamily="34" charset="-122"/>
                <a:ea typeface="微软雅黑" panose="020B0503020204020204" pitchFamily="34" charset="-122"/>
              </a:rPr>
              <a:t>算法证明</a:t>
            </a:r>
            <a:endParaRPr lang="zh-HK" altLang="en-US" sz="2800" b="1" spc="300" dirty="0">
              <a:solidFill>
                <a:srgbClr val="92D14F"/>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067427" y="4233144"/>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应用场景</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067426" y="4943644"/>
            <a:ext cx="1795461" cy="523220"/>
          </a:xfrm>
          <a:prstGeom prst="rect">
            <a:avLst/>
          </a:prstGeom>
          <a:noFill/>
        </p:spPr>
        <p:txBody>
          <a:bodyPr wrap="square" rtlCol="0">
            <a:spAutoFit/>
          </a:bodyPr>
          <a:lstStyle/>
          <a:p>
            <a:r>
              <a:rPr lang="zh-CN" altLang="en-US" sz="2800" b="1"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z="2800" b="1" spc="300" dirty="0">
              <a:solidFill>
                <a:srgbClr val="666666"/>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635920" y="2197034"/>
            <a:ext cx="1947861" cy="1940713"/>
            <a:chOff x="1709739" y="2636838"/>
            <a:chExt cx="1590160" cy="1584325"/>
          </a:xfrm>
          <a:effectLst/>
        </p:grpSpPr>
        <p:sp>
          <p:nvSpPr>
            <p:cNvPr id="9" name="Freeform 6"/>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1" name="Freeform 8"/>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2" name="Freeform 9"/>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3" name="Freeform 10"/>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4" name="Freeform 11"/>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5" name="Freeform 12"/>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6" name="Freeform 13"/>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17" name="Freeform 14"/>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
        <p:nvSpPr>
          <p:cNvPr id="35" name="文本框 34"/>
          <p:cNvSpPr txBox="1"/>
          <p:nvPr/>
        </p:nvSpPr>
        <p:spPr>
          <a:xfrm>
            <a:off x="1281113" y="4137747"/>
            <a:ext cx="2657475" cy="523220"/>
          </a:xfrm>
          <a:prstGeom prst="rect">
            <a:avLst/>
          </a:prstGeom>
          <a:noFill/>
        </p:spPr>
        <p:txBody>
          <a:bodyPr wrap="square" rtlCol="0">
            <a:spAutoFit/>
          </a:bodyPr>
          <a:lstStyle/>
          <a:p>
            <a:pPr algn="ctr"/>
            <a:r>
              <a:rPr lang="en-US" altLang="zh-CN" sz="2800" b="1" spc="300" smtClean="0">
                <a:solidFill>
                  <a:srgbClr val="0174AB"/>
                </a:solidFill>
                <a:latin typeface="微软雅黑" panose="020B0503020204020204" pitchFamily="34" charset="-122"/>
                <a:ea typeface="微软雅黑" panose="020B0503020204020204" pitchFamily="34" charset="-122"/>
              </a:rPr>
              <a:t>CONTENTS</a:t>
            </a:r>
            <a:endParaRPr lang="zh-HK" altLang="en-US" sz="2800" b="1" spc="300"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5829150"/>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6" name="矩形 45"/>
              <p:cNvSpPr/>
              <p:nvPr/>
            </p:nvSpPr>
            <p:spPr>
              <a:xfrm>
                <a:off x="1183962" y="1235266"/>
                <a:ext cx="6947607" cy="4277709"/>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2</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的产品运输到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之后</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的</a:t>
                </a:r>
                <a:r>
                  <a:rPr lang="zh-CN" altLang="en-US" sz="1600" dirty="0">
                    <a:solidFill>
                      <a:schemeClr val="tx1">
                        <a:lumMod val="65000"/>
                        <a:lumOff val="35000"/>
                      </a:schemeClr>
                    </a:solidFill>
                    <a:latin typeface="Microsoft YaHei" charset="-122"/>
                    <a:ea typeface="Microsoft YaHei" charset="-122"/>
                    <a:cs typeface="Microsoft YaHei" charset="-122"/>
                  </a:rPr>
                  <a:t>数量增大，对于本来</a:t>
                </a:r>
                <a:r>
                  <a:rPr lang="zh-CN" altLang="en-US" sz="1600" dirty="0" smtClean="0">
                    <a:solidFill>
                      <a:schemeClr val="tx1">
                        <a:lumMod val="65000"/>
                        <a:lumOff val="35000"/>
                      </a:schemeClr>
                    </a:solidFill>
                    <a:latin typeface="Microsoft YaHei" charset="-122"/>
                    <a:ea typeface="Microsoft YaHei" charset="-122"/>
                    <a:cs typeface="Microsoft YaHei" charset="-122"/>
                  </a:rPr>
                  <a:t>存在复合“将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为不同于</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的点）的情况可能不再符合</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假设</a:t>
                </a:r>
                <a:r>
                  <a:rPr lang="zh-CN" altLang="en-US" sz="1600" dirty="0">
                    <a:solidFill>
                      <a:schemeClr val="tx1">
                        <a:lumMod val="65000"/>
                        <a:lumOff val="35000"/>
                      </a:schemeClr>
                    </a:solidFill>
                    <a:latin typeface="Microsoft YaHei" charset="-122"/>
                    <a:ea typeface="Microsoft YaHei" charset="-122"/>
                    <a:cs typeface="Microsoft YaHei" charset="-122"/>
                  </a:rPr>
                  <a:t>最先</a:t>
                </a:r>
                <a:r>
                  <a:rPr lang="zh-CN" altLang="en-US" sz="1600" dirty="0" smtClean="0">
                    <a:solidFill>
                      <a:schemeClr val="tx1">
                        <a:lumMod val="65000"/>
                        <a:lumOff val="35000"/>
                      </a:schemeClr>
                    </a:solidFill>
                    <a:latin typeface="Microsoft YaHei" charset="-122"/>
                    <a:ea typeface="Microsoft YaHei" charset="-122"/>
                    <a:cs typeface="Microsoft YaHei" charset="-122"/>
                  </a:rPr>
                  <a:t>选择“</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a:solidFill>
                      <a:schemeClr val="tx1">
                        <a:lumMod val="65000"/>
                        <a:lumOff val="35000"/>
                      </a:schemeClr>
                    </a:solidFill>
                    <a:latin typeface="Microsoft YaHei" charset="-122"/>
                    <a:ea typeface="Microsoft YaHei" charset="-122"/>
                    <a:cs typeface="Microsoft YaHei" charset="-122"/>
                  </a:rPr>
                  <a:t>那么我们将无法</a:t>
                </a:r>
                <a:r>
                  <a:rPr lang="zh-CN" altLang="en-US" sz="1600" dirty="0" smtClean="0">
                    <a:solidFill>
                      <a:schemeClr val="tx1">
                        <a:lumMod val="65000"/>
                        <a:lumOff val="35000"/>
                      </a:schemeClr>
                    </a:solidFill>
                    <a:latin typeface="Microsoft YaHei" charset="-122"/>
                    <a:ea typeface="Microsoft YaHei" charset="-122"/>
                    <a:cs typeface="Microsoft YaHei" charset="-122"/>
                  </a:rPr>
                  <a:t>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”，此时</a:t>
                </a:r>
                <a:r>
                  <a:rPr lang="zh-CN" altLang="en-US" sz="1600" dirty="0">
                    <a:solidFill>
                      <a:schemeClr val="tx1">
                        <a:lumMod val="65000"/>
                        <a:lumOff val="35000"/>
                      </a:schemeClr>
                    </a:solidFill>
                    <a:latin typeface="Microsoft YaHei" charset="-122"/>
                    <a:ea typeface="Microsoft YaHei" charset="-122"/>
                    <a:cs typeface="Microsoft YaHei" charset="-122"/>
                  </a:rPr>
                  <a:t>我们只能</a:t>
                </a:r>
                <a:r>
                  <a:rPr lang="zh-CN" altLang="en-US" sz="1600" dirty="0" smtClean="0">
                    <a:solidFill>
                      <a:schemeClr val="tx1">
                        <a:lumMod val="65000"/>
                        <a:lumOff val="35000"/>
                      </a:schemeClr>
                    </a:solidFill>
                    <a:latin typeface="Microsoft YaHei" charset="-122"/>
                    <a:ea typeface="Microsoft YaHei" charset="-122"/>
                    <a:cs typeface="Microsoft YaHei" charset="-122"/>
                  </a:rPr>
                  <a:t>选择“将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a:t>
                </a:r>
                <a:r>
                  <a:rPr lang="zh-CN" altLang="en-US" sz="1600" dirty="0">
                    <a:solidFill>
                      <a:schemeClr val="tx1">
                        <a:lumMod val="65000"/>
                        <a:lumOff val="35000"/>
                      </a:schemeClr>
                    </a:solidFill>
                    <a:latin typeface="Microsoft YaHei" charset="-122"/>
                    <a:ea typeface="Microsoft YaHei" charset="-122"/>
                    <a:cs typeface="Microsoft YaHei" charset="-122"/>
                  </a:rPr>
                  <a:t>所以我们来将此方案</a:t>
                </a:r>
                <a:r>
                  <a:rPr lang="zh-CN" altLang="en-US" sz="1600" dirty="0" smtClean="0">
                    <a:solidFill>
                      <a:schemeClr val="tx1">
                        <a:lumMod val="65000"/>
                        <a:lumOff val="35000"/>
                      </a:schemeClr>
                    </a:solidFill>
                    <a:latin typeface="Microsoft YaHei" charset="-122"/>
                    <a:ea typeface="Microsoft YaHei" charset="-122"/>
                    <a:cs typeface="Microsoft YaHei" charset="-122"/>
                  </a:rPr>
                  <a:t>与本模型使用的算法中</a:t>
                </a:r>
                <a:r>
                  <a:rPr lang="zh-CN" altLang="en-US" sz="1600" dirty="0">
                    <a:solidFill>
                      <a:schemeClr val="tx1">
                        <a:lumMod val="65000"/>
                        <a:lumOff val="35000"/>
                      </a:schemeClr>
                    </a:solidFill>
                    <a:latin typeface="Microsoft YaHei" charset="-122"/>
                    <a:ea typeface="Microsoft YaHei" charset="-122"/>
                    <a:cs typeface="Microsoft YaHei" charset="-122"/>
                  </a:rPr>
                  <a:t>最优方案中的运输选择进行运费比较</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即比较</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运输到目的地”和“将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，然后将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运输到目的地”两方案的总成本</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① 前者</a:t>
                </a:r>
                <a:r>
                  <a:rPr lang="zh-CN" altLang="en-US" sz="1600" dirty="0">
                    <a:solidFill>
                      <a:schemeClr val="tx1">
                        <a:lumMod val="65000"/>
                        <a:lumOff val="35000"/>
                      </a:schemeClr>
                    </a:solidFill>
                    <a:latin typeface="Microsoft YaHei" charset="-122"/>
                    <a:ea typeface="Microsoft YaHei" charset="-122"/>
                    <a:cs typeface="Microsoft YaHei" charset="-122"/>
                  </a:rPr>
                  <a:t>总成本</a:t>
                </a:r>
                <a:r>
                  <a:rPr lang="zh-CN" altLang="en-US" sz="1600" dirty="0" smtClean="0">
                    <a:solidFill>
                      <a:schemeClr val="tx1">
                        <a:lumMod val="65000"/>
                        <a:lumOff val="35000"/>
                      </a:schemeClr>
                    </a:solidFill>
                    <a:latin typeface="Microsoft YaHei" charset="-122"/>
                    <a:ea typeface="Microsoft YaHei" charset="-122"/>
                    <a:cs typeface="Microsoft YaHei" charset="-122"/>
                  </a:rPr>
                  <a:t>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e>
                      </m:d>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② 后者总成本为</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e>
                      </m:d>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p:sp>
            <p:nvSpPr>
              <p:cNvPr id="46" name="矩形 45"/>
              <p:cNvSpPr>
                <a:spLocks noRot="1" noChangeAspect="1" noMove="1" noResize="1" noEditPoints="1" noAdjustHandles="1" noChangeArrowheads="1" noChangeShapeType="1" noTextEdit="1"/>
              </p:cNvSpPr>
              <p:nvPr/>
            </p:nvSpPr>
            <p:spPr>
              <a:xfrm>
                <a:off x="1183962" y="1235266"/>
                <a:ext cx="6947607" cy="4277709"/>
              </a:xfrm>
              <a:prstGeom prst="rect">
                <a:avLst/>
              </a:prstGeom>
              <a:blipFill rotWithShape="0">
                <a:blip r:embed="rId2"/>
                <a:stretch>
                  <a:fillRect l="-439"/>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7498016"/>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12"/>
          <p:cNvGrpSpPr>
            <a:grpSpLocks noChangeAspect="1"/>
          </p:cNvGrpSpPr>
          <p:nvPr/>
        </p:nvGrpSpPr>
        <p:grpSpPr bwMode="auto">
          <a:xfrm>
            <a:off x="1183962" y="3105833"/>
            <a:ext cx="1361803" cy="1281345"/>
            <a:chOff x="3333" y="1044"/>
            <a:chExt cx="3267" cy="2854"/>
          </a:xfrm>
          <a:solidFill>
            <a:schemeClr val="bg1"/>
          </a:solidFill>
        </p:grpSpPr>
        <p:sp>
          <p:nvSpPr>
            <p:cNvPr id="29" name="Freeform 14"/>
            <p:cNvSpPr>
              <a:spLocks/>
            </p:cNvSpPr>
            <p:nvPr/>
          </p:nvSpPr>
          <p:spPr bwMode="auto">
            <a:xfrm>
              <a:off x="3333" y="1044"/>
              <a:ext cx="2451" cy="2854"/>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0" name="Freeform 15"/>
            <p:cNvSpPr>
              <a:spLocks/>
            </p:cNvSpPr>
            <p:nvPr/>
          </p:nvSpPr>
          <p:spPr bwMode="auto">
            <a:xfrm>
              <a:off x="4765" y="2054"/>
              <a:ext cx="1154" cy="1326"/>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1" name="Freeform 16"/>
            <p:cNvSpPr>
              <a:spLocks/>
            </p:cNvSpPr>
            <p:nvPr/>
          </p:nvSpPr>
          <p:spPr bwMode="auto">
            <a:xfrm>
              <a:off x="5678" y="1335"/>
              <a:ext cx="816" cy="894"/>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7"/>
            <p:cNvSpPr>
              <a:spLocks/>
            </p:cNvSpPr>
            <p:nvPr/>
          </p:nvSpPr>
          <p:spPr bwMode="auto">
            <a:xfrm>
              <a:off x="3948" y="2168"/>
              <a:ext cx="1221" cy="199"/>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8"/>
            <p:cNvSpPr>
              <a:spLocks/>
            </p:cNvSpPr>
            <p:nvPr/>
          </p:nvSpPr>
          <p:spPr bwMode="auto">
            <a:xfrm>
              <a:off x="3946" y="2575"/>
              <a:ext cx="1029" cy="2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9"/>
            <p:cNvSpPr>
              <a:spLocks/>
            </p:cNvSpPr>
            <p:nvPr/>
          </p:nvSpPr>
          <p:spPr bwMode="auto">
            <a:xfrm>
              <a:off x="3930" y="2963"/>
              <a:ext cx="730" cy="438"/>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20"/>
            <p:cNvSpPr>
              <a:spLocks/>
            </p:cNvSpPr>
            <p:nvPr/>
          </p:nvSpPr>
          <p:spPr bwMode="auto">
            <a:xfrm>
              <a:off x="5919" y="1754"/>
              <a:ext cx="681" cy="816"/>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21"/>
            <p:cNvSpPr>
              <a:spLocks/>
            </p:cNvSpPr>
            <p:nvPr/>
          </p:nvSpPr>
          <p:spPr bwMode="auto">
            <a:xfrm>
              <a:off x="4559" y="1555"/>
              <a:ext cx="610" cy="199"/>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62" name="组合 61"/>
          <p:cNvGrpSpPr/>
          <p:nvPr/>
        </p:nvGrpSpPr>
        <p:grpSpPr>
          <a:xfrm>
            <a:off x="652868" y="1213597"/>
            <a:ext cx="252500" cy="4422001"/>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mc:AlternateContent xmlns:mc="http://schemas.openxmlformats.org/markup-compatibility/2006">
        <mc:Choice xmlns:a14="http://schemas.microsoft.com/office/drawing/2010/main" Requires="a14">
          <p:sp>
            <p:nvSpPr>
              <p:cNvPr id="46" name="矩形 45"/>
              <p:cNvSpPr/>
              <p:nvPr/>
            </p:nvSpPr>
            <p:spPr>
              <a:xfrm>
                <a:off x="1183962" y="1288274"/>
                <a:ext cx="6947607" cy="3539046"/>
              </a:xfrm>
              <a:prstGeom prst="rect">
                <a:avLst/>
              </a:prstGeom>
            </p:spPr>
            <p:txBody>
              <a:bodyPr wrap="square">
                <a:spAutoFit/>
              </a:bodyPr>
              <a:lstStyle/>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2</a:t>
                </a:r>
                <a:r>
                  <a:rPr lang="zh-CN" altLang="en-US" sz="1600" dirty="0" smtClean="0">
                    <a:solidFill>
                      <a:schemeClr val="tx1">
                        <a:lumMod val="65000"/>
                        <a:lumOff val="35000"/>
                      </a:schemeClr>
                    </a:solidFill>
                    <a:latin typeface="Microsoft YaHei" charset="-122"/>
                    <a:ea typeface="Microsoft YaHei" charset="-122"/>
                    <a:cs typeface="Microsoft YaHei" charset="-122"/>
                  </a:rPr>
                  <a:t>）比较</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运输到目的地”和“将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，然后将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运输到目的地”两方案的总成本</a:t>
                </a:r>
                <a:r>
                  <a:rPr lang="en-US" altLang="zh-CN" sz="1600" dirty="0" smtClean="0">
                    <a:solidFill>
                      <a:schemeClr val="tx1">
                        <a:lumMod val="65000"/>
                        <a:lumOff val="35000"/>
                      </a:schemeClr>
                    </a:solidFill>
                    <a:latin typeface="Microsoft YaHei" charset="-122"/>
                    <a:ea typeface="Microsoft YaHei" charset="-122"/>
                    <a:cs typeface="Microsoft YaHei" charset="-122"/>
                  </a:rPr>
                  <a:t> </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smtClean="0">
                    <a:solidFill>
                      <a:schemeClr val="tx1">
                        <a:lumMod val="65000"/>
                        <a:lumOff val="35000"/>
                      </a:schemeClr>
                    </a:solidFill>
                    <a:latin typeface="Microsoft YaHei" charset="-122"/>
                    <a:ea typeface="Microsoft YaHei" charset="-122"/>
                    <a:cs typeface="Microsoft YaHei" charset="-122"/>
                  </a:rPr>
                  <a:t>前者成本与后者成本相减得</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e>
                      </m:d>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en-US"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e>
                      </m:d>
                    </m:oMath>
                  </m:oMathPara>
                </a14:m>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即两成本之差</a:t>
                </a:r>
                <a:r>
                  <a:rPr lang="zh-CN" altLang="en-US" sz="1600" dirty="0" smtClean="0">
                    <a:solidFill>
                      <a:schemeClr val="tx1">
                        <a:lumMod val="65000"/>
                        <a:lumOff val="35000"/>
                      </a:schemeClr>
                    </a:solidFill>
                    <a:latin typeface="Microsoft YaHei" charset="-122"/>
                    <a:ea typeface="Microsoft YaHei" charset="-122"/>
                    <a:cs typeface="Microsoft YaHei" charset="-122"/>
                  </a:rPr>
                  <a:t>为“将 </a:t>
                </a:r>
                <a:r>
                  <a:rPr lang="en-US" altLang="zh-CN" sz="1600" dirty="0" err="1" smtClean="0">
                    <a:solidFill>
                      <a:schemeClr val="tx1">
                        <a:lumMod val="65000"/>
                        <a:lumOff val="35000"/>
                      </a:schemeClr>
                    </a:solidFill>
                    <a:latin typeface="Microsoft YaHei" charset="-122"/>
                    <a:ea typeface="Microsoft YaHei" charset="-122"/>
                    <a:cs typeface="Microsoft YaHei" charset="-122"/>
                  </a:rPr>
                  <a:t>i</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与“将 </a:t>
                </a:r>
                <a:r>
                  <a:rPr lang="en-US" altLang="zh-CN" sz="1600" dirty="0" smtClean="0">
                    <a:solidFill>
                      <a:schemeClr val="tx1">
                        <a:lumMod val="65000"/>
                        <a:lumOff val="35000"/>
                      </a:schemeClr>
                    </a:solidFill>
                    <a:latin typeface="Microsoft YaHei" charset="-122"/>
                    <a:ea typeface="Microsoft YaHei" charset="-122"/>
                    <a:cs typeface="Microsoft YaHei" charset="-122"/>
                  </a:rPr>
                  <a:t>j</a:t>
                </a:r>
                <a:r>
                  <a:rPr lang="zh-CN" altLang="en-US" sz="1600" dirty="0" smtClean="0">
                    <a:solidFill>
                      <a:schemeClr val="tx1">
                        <a:lumMod val="65000"/>
                        <a:lumOff val="35000"/>
                      </a:schemeClr>
                    </a:solidFill>
                    <a:latin typeface="Microsoft YaHei" charset="-122"/>
                    <a:ea typeface="Microsoft YaHei" charset="-122"/>
                    <a:cs typeface="Microsoft YaHei" charset="-122"/>
                  </a:rPr>
                  <a:t> 运输到 </a:t>
                </a:r>
                <a:r>
                  <a:rPr lang="en-US" altLang="zh-CN" sz="1600" dirty="0" smtClean="0">
                    <a:solidFill>
                      <a:schemeClr val="tx1">
                        <a:lumMod val="65000"/>
                        <a:lumOff val="35000"/>
                      </a:schemeClr>
                    </a:solidFill>
                    <a:latin typeface="Microsoft YaHei" charset="-122"/>
                    <a:ea typeface="Microsoft YaHei" charset="-122"/>
                    <a:cs typeface="Microsoft YaHei" charset="-122"/>
                  </a:rPr>
                  <a:t>k</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节省成本之差。由题设可知</a:t>
                </a:r>
                <a:r>
                  <a:rPr lang="zh-CN" altLang="en-US" sz="1600" dirty="0" smtClean="0">
                    <a:solidFill>
                      <a:schemeClr val="tx1">
                        <a:lumMod val="65000"/>
                        <a:lumOff val="35000"/>
                      </a:schemeClr>
                    </a:solidFill>
                    <a:latin typeface="Microsoft YaHei" charset="-122"/>
                    <a:ea typeface="Microsoft YaHei" charset="-122"/>
                    <a:cs typeface="Microsoft YaHei" charset="-122"/>
                  </a:rPr>
                  <a:t>，</a:t>
                </a:r>
                <a:r>
                  <a:rPr lang="zh-CN" altLang="en-US" sz="1600" dirty="0">
                    <a:solidFill>
                      <a:schemeClr val="tx1">
                        <a:lumMod val="65000"/>
                        <a:lumOff val="35000"/>
                      </a:schemeClr>
                    </a:solidFill>
                    <a:latin typeface="Microsoft YaHei" charset="-122"/>
                    <a:ea typeface="Microsoft YaHei" charset="-122"/>
                    <a:cs typeface="Microsoft YaHei" charset="-122"/>
                  </a:rPr>
                  <a:t> “将 </a:t>
                </a:r>
                <a:r>
                  <a:rPr lang="en-US" altLang="zh-CN" sz="1600" dirty="0" err="1">
                    <a:solidFill>
                      <a:schemeClr val="tx1">
                        <a:lumMod val="65000"/>
                        <a:lumOff val="35000"/>
                      </a:schemeClr>
                    </a:solidFill>
                    <a:latin typeface="Microsoft YaHei" charset="-122"/>
                    <a:ea typeface="Microsoft YaHei" charset="-122"/>
                    <a:cs typeface="Microsoft YaHei" charset="-122"/>
                  </a:rPr>
                  <a:t>i</a:t>
                </a:r>
                <a:r>
                  <a:rPr lang="zh-CN" altLang="en-US" sz="1600" dirty="0">
                    <a:solidFill>
                      <a:schemeClr val="tx1">
                        <a:lumMod val="65000"/>
                        <a:lumOff val="35000"/>
                      </a:schemeClr>
                    </a:solidFill>
                    <a:latin typeface="Microsoft YaHei" charset="-122"/>
                    <a:ea typeface="Microsoft YaHei" charset="-122"/>
                    <a:cs typeface="Microsoft YaHei" charset="-122"/>
                  </a:rPr>
                  <a:t> 运输到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大于</a:t>
                </a:r>
                <a:r>
                  <a:rPr lang="zh-CN" altLang="en-US" sz="1600" dirty="0">
                    <a:solidFill>
                      <a:schemeClr val="tx1">
                        <a:lumMod val="65000"/>
                        <a:lumOff val="35000"/>
                      </a:schemeClr>
                    </a:solidFill>
                    <a:latin typeface="Microsoft YaHei" charset="-122"/>
                    <a:ea typeface="Microsoft YaHei" charset="-122"/>
                    <a:cs typeface="Microsoft YaHei" charset="-122"/>
                  </a:rPr>
                  <a:t>“将 </a:t>
                </a:r>
                <a:r>
                  <a:rPr lang="en-US" altLang="zh-CN" sz="1600" dirty="0">
                    <a:solidFill>
                      <a:schemeClr val="tx1">
                        <a:lumMod val="65000"/>
                        <a:lumOff val="35000"/>
                      </a:schemeClr>
                    </a:solidFill>
                    <a:latin typeface="Microsoft YaHei" charset="-122"/>
                    <a:ea typeface="Microsoft YaHei" charset="-122"/>
                    <a:cs typeface="Microsoft YaHei" charset="-122"/>
                  </a:rPr>
                  <a:t>j</a:t>
                </a:r>
                <a:r>
                  <a:rPr lang="zh-CN" altLang="en-US" sz="1600" dirty="0">
                    <a:solidFill>
                      <a:schemeClr val="tx1">
                        <a:lumMod val="65000"/>
                        <a:lumOff val="35000"/>
                      </a:schemeClr>
                    </a:solidFill>
                    <a:latin typeface="Microsoft YaHei" charset="-122"/>
                    <a:ea typeface="Microsoft YaHei" charset="-122"/>
                    <a:cs typeface="Microsoft YaHei" charset="-122"/>
                  </a:rPr>
                  <a:t> 运输到 </a:t>
                </a:r>
                <a:r>
                  <a:rPr lang="en-US" altLang="zh-CN" sz="1600" dirty="0">
                    <a:solidFill>
                      <a:schemeClr val="tx1">
                        <a:lumMod val="65000"/>
                        <a:lumOff val="35000"/>
                      </a:schemeClr>
                    </a:solidFill>
                    <a:latin typeface="Microsoft YaHei" charset="-122"/>
                    <a:ea typeface="Microsoft YaHei" charset="-122"/>
                    <a:cs typeface="Microsoft YaHei" charset="-122"/>
                  </a:rPr>
                  <a:t>k</a:t>
                </a:r>
                <a:r>
                  <a:rPr lang="zh-CN" altLang="en-US" sz="1600" dirty="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的</a:t>
                </a:r>
                <a:r>
                  <a:rPr lang="zh-CN" altLang="en-US" sz="1600" dirty="0">
                    <a:solidFill>
                      <a:schemeClr val="tx1">
                        <a:lumMod val="65000"/>
                        <a:lumOff val="35000"/>
                      </a:schemeClr>
                    </a:solidFill>
                    <a:latin typeface="Microsoft YaHei" charset="-122"/>
                    <a:ea typeface="Microsoft YaHei" charset="-122"/>
                    <a:cs typeface="Microsoft YaHei" charset="-122"/>
                  </a:rPr>
                  <a:t>节省成本。</a:t>
                </a:r>
                <a:r>
                  <a:rPr lang="zh-CN" altLang="en-US" sz="1600" dirty="0" smtClean="0">
                    <a:solidFill>
                      <a:schemeClr val="tx1">
                        <a:lumMod val="65000"/>
                        <a:lumOff val="35000"/>
                      </a:schemeClr>
                    </a:solidFill>
                    <a:latin typeface="Microsoft YaHei" charset="-122"/>
                    <a:ea typeface="Microsoft YaHei" charset="-122"/>
                    <a:cs typeface="Microsoft YaHei" charset="-122"/>
                  </a:rPr>
                  <a:t>所以</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a:p>
                <a:pPr lvl="0" algn="ctr">
                  <a:lnSpc>
                    <a:spcPct val="150000"/>
                  </a:lnSpc>
                </a:pPr>
                <a14:m>
                  <m:oMath xmlns:m="http://schemas.openxmlformats.org/officeDocument/2006/math">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1</m:t>
                        </m:r>
                      </m:sub>
                    </m:sSub>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𝑟</m:t>
                        </m:r>
                      </m:e>
                      <m:sub>
                        <m:r>
                          <a:rPr lang="en-US" altLang="zh-CN" sz="1600" i="1">
                            <a:solidFill>
                              <a:schemeClr val="tx1">
                                <a:lumMod val="65000"/>
                                <a:lumOff val="35000"/>
                              </a:schemeClr>
                            </a:solidFill>
                            <a:latin typeface="Microsoft YaHei" charset="-122"/>
                            <a:ea typeface="Microsoft YaHei" charset="-122"/>
                            <a:cs typeface="Microsoft YaHei" charset="-122"/>
                          </a:rPr>
                          <m:t>2</m:t>
                        </m:r>
                      </m:sub>
                    </m:sSub>
                    <m:r>
                      <a:rPr lang="en-US" altLang="zh-CN" sz="1600" i="1">
                        <a:solidFill>
                          <a:schemeClr val="tx1">
                            <a:lumMod val="65000"/>
                            <a:lumOff val="35000"/>
                          </a:schemeClr>
                        </a:solidFill>
                        <a:latin typeface="Microsoft YaHei" charset="-122"/>
                        <a:ea typeface="Microsoft YaHei" charset="-122"/>
                        <a:cs typeface="Microsoft YaHei" charset="-122"/>
                      </a:rPr>
                      <m:t>=</m:t>
                    </m:r>
                    <m:d>
                      <m:dPr>
                        <m:ctrlPr>
                          <a:rPr lang="zh-CN" altLang="zh-CN" sz="1600" i="1">
                            <a:solidFill>
                              <a:schemeClr val="tx1">
                                <a:lumMod val="65000"/>
                                <a:lumOff val="35000"/>
                              </a:schemeClr>
                            </a:solidFill>
                            <a:latin typeface="Microsoft YaHei" charset="-122"/>
                            <a:ea typeface="Microsoft YaHei" charset="-122"/>
                            <a:cs typeface="Microsoft YaHei" charset="-122"/>
                          </a:rPr>
                        </m:ctrlPr>
                      </m:dPr>
                      <m:e>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𝑖</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𝑖𝑗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e>
                    </m:d>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𝑎</m:t>
                        </m:r>
                      </m:e>
                      <m:sub>
                        <m:r>
                          <a:rPr lang="en-US" altLang="zh-CN" sz="1600" i="1">
                            <a:solidFill>
                              <a:schemeClr val="tx1">
                                <a:lumMod val="65000"/>
                                <a:lumOff val="35000"/>
                              </a:schemeClr>
                            </a:solidFill>
                            <a:latin typeface="Microsoft YaHei" charset="-122"/>
                            <a:ea typeface="Microsoft YaHei" charset="-122"/>
                            <a:cs typeface="Microsoft YaHei" charset="-122"/>
                          </a:rPr>
                          <m:t>𝑗</m:t>
                        </m:r>
                      </m:sub>
                    </m:sSub>
                    <m:r>
                      <a:rPr lang="en-US" altLang="zh-CN" sz="1600" i="1">
                        <a:solidFill>
                          <a:schemeClr val="tx1">
                            <a:lumMod val="65000"/>
                            <a:lumOff val="35000"/>
                          </a:schemeClr>
                        </a:solidFill>
                        <a:latin typeface="Microsoft YaHei" charset="-122"/>
                        <a:ea typeface="Microsoft YaHei" charset="-122"/>
                        <a:cs typeface="Microsoft YaHei" charset="-122"/>
                      </a:rPr>
                      <m:t>𝑦</m:t>
                    </m:r>
                    <m:r>
                      <a:rPr lang="en-US" altLang="zh-CN" sz="1600" i="1">
                        <a:solidFill>
                          <a:schemeClr val="tx1">
                            <a:lumMod val="65000"/>
                            <a:lumOff val="35000"/>
                          </a:schemeClr>
                        </a:solidFill>
                        <a:latin typeface="Microsoft YaHei" charset="-122"/>
                        <a:ea typeface="Microsoft YaHei" charset="-122"/>
                        <a:cs typeface="Microsoft YaHei" charset="-122"/>
                      </a:rPr>
                      <m:t>−</m:t>
                    </m:r>
                    <m:sSub>
                      <m:sSubPr>
                        <m:ctrlPr>
                          <a:rPr lang="zh-CN" altLang="zh-CN" sz="1600" i="1">
                            <a:solidFill>
                              <a:schemeClr val="tx1">
                                <a:lumMod val="65000"/>
                                <a:lumOff val="35000"/>
                              </a:schemeClr>
                            </a:solidFill>
                            <a:latin typeface="Microsoft YaHei" charset="-122"/>
                            <a:ea typeface="Microsoft YaHei" charset="-122"/>
                            <a:cs typeface="Microsoft YaHei" charset="-122"/>
                          </a:rPr>
                        </m:ctrlPr>
                      </m:sSubPr>
                      <m:e>
                        <m:r>
                          <a:rPr lang="en-US" altLang="zh-CN" sz="1600" i="1">
                            <a:solidFill>
                              <a:schemeClr val="tx1">
                                <a:lumMod val="65000"/>
                                <a:lumOff val="35000"/>
                              </a:schemeClr>
                            </a:solidFill>
                            <a:latin typeface="Microsoft YaHei" charset="-122"/>
                            <a:ea typeface="Microsoft YaHei" charset="-122"/>
                            <a:cs typeface="Microsoft YaHei" charset="-122"/>
                          </a:rPr>
                          <m:t>𝑠</m:t>
                        </m:r>
                      </m:e>
                      <m:sub>
                        <m:r>
                          <a:rPr lang="en-US" altLang="zh-CN" sz="1600" i="1">
                            <a:solidFill>
                              <a:schemeClr val="tx1">
                                <a:lumMod val="65000"/>
                                <a:lumOff val="35000"/>
                              </a:schemeClr>
                            </a:solidFill>
                            <a:latin typeface="Microsoft YaHei" charset="-122"/>
                            <a:ea typeface="Microsoft YaHei" charset="-122"/>
                            <a:cs typeface="Microsoft YaHei" charset="-122"/>
                          </a:rPr>
                          <m:t>𝑗𝑘</m:t>
                        </m:r>
                      </m:sub>
                    </m:sSub>
                    <m:r>
                      <a:rPr lang="en-US" altLang="zh-CN" sz="1600" i="1">
                        <a:solidFill>
                          <a:schemeClr val="tx1">
                            <a:lumMod val="65000"/>
                            <a:lumOff val="35000"/>
                          </a:schemeClr>
                        </a:solidFill>
                        <a:latin typeface="Microsoft YaHei" charset="-122"/>
                        <a:ea typeface="Microsoft YaHei" charset="-122"/>
                        <a:cs typeface="Microsoft YaHei" charset="-122"/>
                      </a:rPr>
                      <m:t>𝑥</m:t>
                    </m:r>
                    <m:r>
                      <a:rPr lang="en-US" altLang="zh-CN" sz="1600" i="1">
                        <a:solidFill>
                          <a:schemeClr val="tx1">
                            <a:lumMod val="65000"/>
                            <a:lumOff val="35000"/>
                          </a:schemeClr>
                        </a:solidFill>
                        <a:latin typeface="Microsoft YaHei" charset="-122"/>
                        <a:ea typeface="Microsoft YaHei" charset="-122"/>
                        <a:cs typeface="Microsoft YaHei" charset="-122"/>
                      </a:rPr>
                      <m:t>)&gt;0</m:t>
                    </m:r>
                  </m:oMath>
                </a14:m>
                <a:r>
                  <a:rPr lang="en-US" altLang="zh-CN" sz="1600" dirty="0">
                    <a:solidFill>
                      <a:schemeClr val="tx1">
                        <a:lumMod val="65000"/>
                        <a:lumOff val="35000"/>
                      </a:schemeClr>
                    </a:solidFill>
                    <a:latin typeface="Microsoft YaHei" charset="-122"/>
                    <a:ea typeface="Microsoft YaHei" charset="-122"/>
                    <a:cs typeface="Microsoft YaHei" charset="-122"/>
                  </a:rPr>
                  <a:t>	</a:t>
                </a:r>
                <a:endParaRPr lang="en-US" altLang="zh-CN" sz="1600" dirty="0">
                  <a:solidFill>
                    <a:schemeClr val="tx1">
                      <a:lumMod val="65000"/>
                      <a:lumOff val="35000"/>
                    </a:schemeClr>
                  </a:solidFill>
                  <a:latin typeface="Microsoft YaHei" charset="-122"/>
                  <a:ea typeface="Microsoft YaHei" charset="-122"/>
                  <a:cs typeface="Microsoft YaHei" charset="-122"/>
                </a:endParaRPr>
              </a:p>
              <a:p>
                <a:pPr lvl="0">
                  <a:lnSpc>
                    <a:spcPct val="150000"/>
                  </a:lnSpc>
                </a:pPr>
                <a:r>
                  <a:rPr lang="zh-CN" altLang="en-US" sz="1600" dirty="0">
                    <a:solidFill>
                      <a:schemeClr val="tx1">
                        <a:lumMod val="65000"/>
                        <a:lumOff val="35000"/>
                      </a:schemeClr>
                    </a:solidFill>
                    <a:latin typeface="Microsoft YaHei" charset="-122"/>
                    <a:ea typeface="Microsoft YaHei" charset="-122"/>
                    <a:cs typeface="Microsoft YaHei" charset="-122"/>
                  </a:rPr>
                  <a:t>所以此方案成本</a:t>
                </a:r>
                <a:r>
                  <a:rPr lang="zh-CN" altLang="en-US" sz="1600" dirty="0" smtClean="0">
                    <a:solidFill>
                      <a:schemeClr val="tx1">
                        <a:lumMod val="65000"/>
                        <a:lumOff val="35000"/>
                      </a:schemeClr>
                    </a:solidFill>
                    <a:latin typeface="Microsoft YaHei" charset="-122"/>
                    <a:ea typeface="Microsoft YaHei" charset="-122"/>
                    <a:cs typeface="Microsoft YaHei" charset="-122"/>
                  </a:rPr>
                  <a:t>大于本算法</a:t>
                </a:r>
                <a:r>
                  <a:rPr lang="zh-CN" altLang="en-US" sz="1600" dirty="0">
                    <a:solidFill>
                      <a:schemeClr val="tx1">
                        <a:lumMod val="65000"/>
                        <a:lumOff val="35000"/>
                      </a:schemeClr>
                    </a:solidFill>
                    <a:latin typeface="Microsoft YaHei" charset="-122"/>
                    <a:ea typeface="Microsoft YaHei" charset="-122"/>
                    <a:cs typeface="Microsoft YaHei" charset="-122"/>
                  </a:rPr>
                  <a:t>求得的最优方案成本</a:t>
                </a:r>
                <a:endParaRPr lang="en-US" altLang="zh-CN" sz="1600" dirty="0" smtClean="0">
                  <a:solidFill>
                    <a:schemeClr val="tx1">
                      <a:lumMod val="65000"/>
                      <a:lumOff val="35000"/>
                    </a:schemeClr>
                  </a:solidFill>
                  <a:latin typeface="Microsoft YaHei" charset="-122"/>
                  <a:ea typeface="Microsoft YaHei" charset="-122"/>
                  <a:cs typeface="Microsoft YaHei" charset="-122"/>
                </a:endParaRPr>
              </a:p>
            </p:txBody>
          </p:sp>
        </mc:Choice>
        <mc:Fallback>
          <p:sp>
            <p:nvSpPr>
              <p:cNvPr id="46" name="矩形 45"/>
              <p:cNvSpPr>
                <a:spLocks noRot="1" noChangeAspect="1" noMove="1" noResize="1" noEditPoints="1" noAdjustHandles="1" noChangeArrowheads="1" noChangeShapeType="1" noTextEdit="1"/>
              </p:cNvSpPr>
              <p:nvPr/>
            </p:nvSpPr>
            <p:spPr>
              <a:xfrm>
                <a:off x="1183962" y="1288274"/>
                <a:ext cx="6947607" cy="3539046"/>
              </a:xfrm>
              <a:prstGeom prst="rect">
                <a:avLst/>
              </a:prstGeom>
              <a:blipFill rotWithShape="0">
                <a:blip r:embed="rId2"/>
                <a:stretch>
                  <a:fillRect l="-439"/>
                </a:stretch>
              </a:blipFill>
            </p:spPr>
            <p:txBody>
              <a:bodyPr/>
              <a:lstStyle/>
              <a:p>
                <a:r>
                  <a:rPr lang="zh-CN" altLang="en-US">
                    <a:noFill/>
                  </a:rPr>
                  <a:t> </a:t>
                </a:r>
              </a:p>
            </p:txBody>
          </p:sp>
        </mc:Fallback>
      </mc:AlternateContent>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40223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4"/>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4043710"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算法证明</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51" name="直接连接符 1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1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1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1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242593" y="1846269"/>
            <a:ext cx="584286" cy="3139321"/>
          </a:xfrm>
          <a:prstGeom prst="rect">
            <a:avLst/>
          </a:prstGeom>
          <a:noFill/>
        </p:spPr>
        <p:txBody>
          <a:bodyPr wrap="square" rtlCol="0">
            <a:spAutoFit/>
          </a:bodyPr>
          <a:lstStyle/>
          <a:p>
            <a:r>
              <a:rPr lang="zh-CN" altLang="en-US" b="1" dirty="0" smtClean="0">
                <a:solidFill>
                  <a:srgbClr val="0174AB"/>
                </a:solidFill>
                <a:latin typeface="微软雅黑" panose="020B0503020204020204" pitchFamily="34" charset="-122"/>
                <a:ea typeface="微软雅黑" panose="020B0503020204020204" pitchFamily="34" charset="-122"/>
              </a:rPr>
              <a:t>局部最优能</a:t>
            </a:r>
            <a:r>
              <a:rPr lang="zh-CN" altLang="en-US" b="1" smtClean="0">
                <a:solidFill>
                  <a:srgbClr val="0174AB"/>
                </a:solidFill>
                <a:latin typeface="微软雅黑" panose="020B0503020204020204" pitchFamily="34" charset="-122"/>
                <a:ea typeface="微软雅黑" panose="020B0503020204020204" pitchFamily="34" charset="-122"/>
              </a:rPr>
              <a:t>保证全局最优</a:t>
            </a:r>
            <a:endParaRPr lang="zh-HK" altLang="en-US" b="1" dirty="0">
              <a:solidFill>
                <a:srgbClr val="0174A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5265436"/>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45686746"/>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 name="矩形 3"/>
          <p:cNvSpPr/>
          <p:nvPr/>
        </p:nvSpPr>
        <p:spPr>
          <a:xfrm>
            <a:off x="5393926"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应用场景</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 name="同心圆 15"/>
          <p:cNvSpPr/>
          <p:nvPr/>
        </p:nvSpPr>
        <p:spPr>
          <a:xfrm>
            <a:off x="308780" y="2034776"/>
            <a:ext cx="3817937" cy="3817937"/>
          </a:xfrm>
          <a:prstGeom prst="donut">
            <a:avLst>
              <a:gd name="adj" fmla="val 7621"/>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7" name="椭圆 16"/>
          <p:cNvSpPr/>
          <p:nvPr/>
        </p:nvSpPr>
        <p:spPr>
          <a:xfrm>
            <a:off x="1638083" y="1625087"/>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1</a:t>
            </a:r>
            <a:endParaRPr lang="zh-HK" altLang="en-US" sz="6000" b="1" dirty="0">
              <a:latin typeface="微软雅黑" panose="020B0503020204020204" pitchFamily="34" charset="-122"/>
              <a:ea typeface="微软雅黑" panose="020B0503020204020204" pitchFamily="34" charset="-122"/>
            </a:endParaRPr>
          </a:p>
        </p:txBody>
      </p:sp>
      <p:sp>
        <p:nvSpPr>
          <p:cNvPr id="20" name="椭圆 19"/>
          <p:cNvSpPr/>
          <p:nvPr/>
        </p:nvSpPr>
        <p:spPr>
          <a:xfrm>
            <a:off x="388101" y="4693384"/>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2</a:t>
            </a:r>
            <a:endParaRPr lang="zh-HK" altLang="en-US" sz="6000" b="1" dirty="0">
              <a:latin typeface="微软雅黑" panose="020B0503020204020204" pitchFamily="34" charset="-122"/>
              <a:ea typeface="微软雅黑" panose="020B0503020204020204" pitchFamily="34" charset="-122"/>
            </a:endParaRPr>
          </a:p>
        </p:txBody>
      </p:sp>
      <p:sp>
        <p:nvSpPr>
          <p:cNvPr id="21" name="椭圆 20"/>
          <p:cNvSpPr/>
          <p:nvPr/>
        </p:nvSpPr>
        <p:spPr>
          <a:xfrm>
            <a:off x="2812153" y="4693384"/>
            <a:ext cx="1159329" cy="1159329"/>
          </a:xfrm>
          <a:prstGeom prst="ellipse">
            <a:avLst/>
          </a:prstGeom>
          <a:solidFill>
            <a:srgbClr val="92D14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smtClean="0">
                <a:latin typeface="微软雅黑" panose="020B0503020204020204" pitchFamily="34" charset="-122"/>
                <a:ea typeface="微软雅黑" panose="020B0503020204020204" pitchFamily="34" charset="-122"/>
              </a:rPr>
              <a:t>3</a:t>
            </a:r>
            <a:endParaRPr lang="zh-HK" altLang="en-US" sz="6000" b="1" dirty="0">
              <a:latin typeface="微软雅黑" panose="020B0503020204020204" pitchFamily="34" charset="-122"/>
              <a:ea typeface="微软雅黑" panose="020B0503020204020204" pitchFamily="34" charset="-122"/>
            </a:endParaRPr>
          </a:p>
        </p:txBody>
      </p:sp>
      <p:sp>
        <p:nvSpPr>
          <p:cNvPr id="22" name="椭圆 21"/>
          <p:cNvSpPr/>
          <p:nvPr/>
        </p:nvSpPr>
        <p:spPr>
          <a:xfrm>
            <a:off x="1145673" y="2871668"/>
            <a:ext cx="2144150" cy="2144152"/>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smtClean="0">
                <a:latin typeface="微软雅黑" panose="020B0503020204020204" pitchFamily="34" charset="-122"/>
                <a:ea typeface="微软雅黑" panose="020B0503020204020204" pitchFamily="34" charset="-122"/>
              </a:rPr>
              <a:t>应用场景</a:t>
            </a:r>
            <a:endParaRPr lang="zh-HK" altLang="en-US" sz="40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4542620" y="3125831"/>
            <a:ext cx="4292600" cy="1118527"/>
            <a:chOff x="4459613" y="3431448"/>
            <a:chExt cx="4292600" cy="1118527"/>
          </a:xfrm>
        </p:grpSpPr>
        <p:sp>
          <p:nvSpPr>
            <p:cNvPr id="25" name="矩形 24"/>
            <p:cNvSpPr/>
            <p:nvPr/>
          </p:nvSpPr>
          <p:spPr>
            <a:xfrm>
              <a:off x="4459613" y="3718978"/>
              <a:ext cx="4292600" cy="830997"/>
            </a:xfrm>
            <a:prstGeom prst="rect">
              <a:avLst/>
            </a:prstGeom>
          </p:spPr>
          <p:txBody>
            <a:bodyPr wrap="square">
              <a:spAutoFit/>
            </a:bodyPr>
            <a:lstStyle/>
            <a:p>
              <a:pPr lvl="0"/>
              <a:r>
                <a:rPr lang="zh-CN" altLang="en-US" sz="1600" dirty="0">
                  <a:solidFill>
                    <a:srgbClr val="666666"/>
                  </a:solidFill>
                  <a:latin typeface="微软雅黑" panose="020B0503020204020204" pitchFamily="34" charset="-122"/>
                  <a:ea typeface="微软雅黑" panose="020B0503020204020204" pitchFamily="34" charset="-122"/>
                </a:rPr>
                <a:t>本模型主要适用于像产品召回这张大批量的从各个地点将产品统一运输到同一个地点的产品召回问题。</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459613" y="3431448"/>
              <a:ext cx="3196650" cy="369332"/>
            </a:xfrm>
            <a:prstGeom prst="rect">
              <a:avLst/>
            </a:prstGeom>
            <a:noFill/>
          </p:spPr>
          <p:txBody>
            <a:bodyPr wrap="square" rtlCol="0">
              <a:spAutoFit/>
            </a:bodyPr>
            <a:lstStyle/>
            <a:p>
              <a:r>
                <a:rPr lang="zh-CN" altLang="en-US" b="1" dirty="0">
                  <a:solidFill>
                    <a:srgbClr val="92D14F"/>
                  </a:solidFill>
                  <a:latin typeface="微软雅黑" panose="020B0503020204020204" pitchFamily="34" charset="-122"/>
                  <a:ea typeface="微软雅黑" panose="020B0503020204020204" pitchFamily="34" charset="-122"/>
                </a:rPr>
                <a:t>产品召回</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4542619" y="1447448"/>
            <a:ext cx="4292601" cy="1118639"/>
            <a:chOff x="4459612" y="1403906"/>
            <a:chExt cx="4292601" cy="1118639"/>
          </a:xfrm>
        </p:grpSpPr>
        <p:sp>
          <p:nvSpPr>
            <p:cNvPr id="27" name="矩形 26"/>
            <p:cNvSpPr/>
            <p:nvPr/>
          </p:nvSpPr>
          <p:spPr>
            <a:xfrm>
              <a:off x="4459613" y="1691548"/>
              <a:ext cx="4292600" cy="830997"/>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本模型主要针对那些在运输过程中不追求时效，但追求成本的问题；或对于时效要求比较宽广，一般来说都可以达到的运输问题。</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4459612" y="1403906"/>
              <a:ext cx="3302667" cy="369332"/>
            </a:xfrm>
            <a:prstGeom prst="rect">
              <a:avLst/>
            </a:prstGeom>
            <a:noFill/>
          </p:spPr>
          <p:txBody>
            <a:bodyPr wrap="square" rtlCol="0">
              <a:spAutoFit/>
            </a:bodyPr>
            <a:lstStyle/>
            <a:p>
              <a:r>
                <a:rPr lang="zh-CN" altLang="en-US" b="1" dirty="0" smtClean="0">
                  <a:solidFill>
                    <a:srgbClr val="92D14F"/>
                  </a:solidFill>
                  <a:latin typeface="微软雅黑" panose="020B0503020204020204" pitchFamily="34" charset="-122"/>
                  <a:ea typeface="微软雅黑" panose="020B0503020204020204" pitchFamily="34" charset="-122"/>
                </a:rPr>
                <a:t>对时效要求不高的运输问题</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542620" y="4804103"/>
            <a:ext cx="4292600" cy="1118527"/>
            <a:chOff x="4459613" y="4760561"/>
            <a:chExt cx="4292600" cy="1118527"/>
          </a:xfrm>
        </p:grpSpPr>
        <p:sp>
          <p:nvSpPr>
            <p:cNvPr id="29" name="矩形 28"/>
            <p:cNvSpPr/>
            <p:nvPr/>
          </p:nvSpPr>
          <p:spPr>
            <a:xfrm>
              <a:off x="4459613" y="5048091"/>
              <a:ext cx="4292600" cy="830997"/>
            </a:xfrm>
            <a:prstGeom prst="rect">
              <a:avLst/>
            </a:prstGeom>
          </p:spPr>
          <p:txBody>
            <a:bodyPr wrap="square">
              <a:spAutoFit/>
            </a:bodyPr>
            <a:lstStyle/>
            <a:p>
              <a:pPr lvl="0" algn="just"/>
              <a:r>
                <a:rPr lang="zh-CN" altLang="en-US" sz="1600" dirty="0">
                  <a:solidFill>
                    <a:srgbClr val="666666"/>
                  </a:solidFill>
                  <a:latin typeface="微软雅黑" panose="020B0503020204020204" pitchFamily="34" charset="-122"/>
                  <a:ea typeface="微软雅黑" panose="020B0503020204020204" pitchFamily="34" charset="-122"/>
                </a:rPr>
                <a:t>一定程度上，在物流运输中，将物流投递点的所有商品运输到每个大地区的分拣中心的过程，</a:t>
              </a:r>
              <a:r>
                <a:rPr lang="zh-CN" altLang="en-US" sz="1600" dirty="0" smtClean="0">
                  <a:solidFill>
                    <a:srgbClr val="666666"/>
                  </a:solidFill>
                  <a:latin typeface="微软雅黑" panose="020B0503020204020204" pitchFamily="34" charset="-122"/>
                  <a:ea typeface="微软雅黑" panose="020B0503020204020204" pitchFamily="34" charset="-122"/>
                </a:rPr>
                <a:t>也适用该</a:t>
              </a:r>
              <a:r>
                <a:rPr lang="zh-CN" altLang="en-US" sz="1600" dirty="0">
                  <a:solidFill>
                    <a:srgbClr val="666666"/>
                  </a:solidFill>
                  <a:latin typeface="微软雅黑" panose="020B0503020204020204" pitchFamily="34" charset="-122"/>
                  <a:ea typeface="微软雅黑" panose="020B0503020204020204" pitchFamily="34" charset="-122"/>
                </a:rPr>
                <a:t>模型。</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4459613" y="4760561"/>
              <a:ext cx="3090632" cy="369332"/>
            </a:xfrm>
            <a:prstGeom prst="rect">
              <a:avLst/>
            </a:prstGeom>
            <a:noFill/>
          </p:spPr>
          <p:txBody>
            <a:bodyPr wrap="square" rtlCol="0">
              <a:spAutoFit/>
            </a:bodyPr>
            <a:lstStyle/>
            <a:p>
              <a:r>
                <a:rPr lang="zh-CN" altLang="en-US" b="1">
                  <a:solidFill>
                    <a:srgbClr val="92D14F"/>
                  </a:solidFill>
                  <a:latin typeface="微软雅黑" panose="020B0503020204020204" pitchFamily="34" charset="-122"/>
                  <a:ea typeface="微软雅黑" panose="020B0503020204020204" pitchFamily="34" charset="-122"/>
                </a:rPr>
                <a:t>一定条件下的物流运输</a:t>
              </a:r>
              <a:endParaRPr lang="zh-HK" altLang="en-US" b="1" dirty="0">
                <a:solidFill>
                  <a:srgbClr val="92D14F"/>
                </a:solidFill>
                <a:latin typeface="微软雅黑" panose="020B0503020204020204" pitchFamily="34" charset="-122"/>
                <a:ea typeface="微软雅黑" panose="020B0503020204020204" pitchFamily="34" charset="-122"/>
              </a:endParaRPr>
            </a:p>
          </p:txBody>
        </p:sp>
      </p:grpSp>
      <p:sp>
        <p:nvSpPr>
          <p:cNvPr id="39" name="文本框 3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7389160"/>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95806386"/>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713748" y="2724064"/>
            <a:ext cx="2044873" cy="204487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7" name="矩形 46"/>
          <p:cNvSpPr/>
          <p:nvPr/>
        </p:nvSpPr>
        <p:spPr>
          <a:xfrm>
            <a:off x="4088586" y="4433265"/>
            <a:ext cx="4292600" cy="584775"/>
          </a:xfrm>
          <a:prstGeom prst="rect">
            <a:avLst/>
          </a:prstGeom>
        </p:spPr>
        <p:txBody>
          <a:bodyPr wrap="square">
            <a:spAutoFit/>
          </a:bodyPr>
          <a:lstStyle/>
          <a:p>
            <a:pPr algn="just"/>
            <a:r>
              <a:rPr lang="zh-CN" altLang="en-US" sz="1600" dirty="0" smtClean="0">
                <a:solidFill>
                  <a:srgbClr val="666666"/>
                </a:solidFill>
                <a:latin typeface="微软雅黑" panose="020B0503020204020204" pitchFamily="34" charset="-122"/>
                <a:ea typeface="微软雅黑" panose="020B0503020204020204" pitchFamily="34" charset="-122"/>
              </a:rPr>
              <a:t>一</a:t>
            </a:r>
            <a:r>
              <a:rPr lang="zh-CN" altLang="en-US" sz="1600" dirty="0">
                <a:solidFill>
                  <a:srgbClr val="666666"/>
                </a:solidFill>
                <a:latin typeface="微软雅黑" panose="020B0503020204020204" pitchFamily="34" charset="-122"/>
                <a:ea typeface="微软雅黑" panose="020B0503020204020204" pitchFamily="34" charset="-122"/>
              </a:rPr>
              <a:t>套利用</a:t>
            </a:r>
            <a:r>
              <a:rPr lang="en-US" altLang="zh-CN" sz="1600" dirty="0">
                <a:solidFill>
                  <a:srgbClr val="666666"/>
                </a:solidFill>
                <a:latin typeface="微软雅黑" panose="020B0503020204020204" pitchFamily="34" charset="-122"/>
                <a:ea typeface="微软雅黑" panose="020B0503020204020204" pitchFamily="34" charset="-122"/>
              </a:rPr>
              <a:t>python</a:t>
            </a:r>
            <a:r>
              <a:rPr lang="zh-CN" altLang="en-US" sz="1600" dirty="0">
                <a:solidFill>
                  <a:srgbClr val="666666"/>
                </a:solidFill>
                <a:latin typeface="微软雅黑" panose="020B0503020204020204" pitchFamily="34" charset="-122"/>
                <a:ea typeface="微软雅黑" panose="020B0503020204020204" pitchFamily="34" charset="-122"/>
              </a:rPr>
              <a:t>语言实现的能够输出最低成本产品召回方案的系统</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zh-HK" altLang="zh-HK" sz="1600" dirty="0">
              <a:solidFill>
                <a:srgbClr val="666666"/>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3584659" y="1987826"/>
            <a:ext cx="229693" cy="3612874"/>
            <a:chOff x="3615799" y="1892300"/>
            <a:chExt cx="221360" cy="3708400"/>
          </a:xfrm>
        </p:grpSpPr>
        <p:cxnSp>
          <p:nvCxnSpPr>
            <p:cNvPr id="42" name="直接连接符 41"/>
            <p:cNvCxnSpPr/>
            <p:nvPr/>
          </p:nvCxnSpPr>
          <p:spPr>
            <a:xfrm>
              <a:off x="3726479" y="1892300"/>
              <a:ext cx="0" cy="3708400"/>
            </a:xfrm>
            <a:prstGeom prst="line">
              <a:avLst/>
            </a:prstGeom>
            <a:ln w="19050">
              <a:solidFill>
                <a:srgbClr val="0174AB"/>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3615799" y="4649591"/>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3" name="椭圆 42"/>
            <p:cNvSpPr/>
            <p:nvPr/>
          </p:nvSpPr>
          <p:spPr>
            <a:xfrm>
              <a:off x="3615799" y="2622105"/>
              <a:ext cx="221360" cy="221360"/>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46" name="矩形 45"/>
          <p:cNvSpPr/>
          <p:nvPr/>
        </p:nvSpPr>
        <p:spPr>
          <a:xfrm>
            <a:off x="4088586" y="2200124"/>
            <a:ext cx="4292600" cy="338554"/>
          </a:xfrm>
          <a:prstGeom prst="rect">
            <a:avLst/>
          </a:prstGeom>
        </p:spPr>
        <p:txBody>
          <a:bodyPr wrap="square">
            <a:spAutoFit/>
          </a:bodyPr>
          <a:lstStyle/>
          <a:p>
            <a:pPr algn="just"/>
            <a:r>
              <a:rPr lang="zh-CN" altLang="en-US" sz="1600" dirty="0">
                <a:solidFill>
                  <a:srgbClr val="666666"/>
                </a:solidFill>
                <a:latin typeface="微软雅黑" panose="020B0503020204020204" pitchFamily="34" charset="-122"/>
                <a:ea typeface="微软雅黑" panose="020B0503020204020204" pitchFamily="34" charset="-122"/>
              </a:rPr>
              <a:t>一份关于最低成本产品召回系统的</a:t>
            </a:r>
            <a:r>
              <a:rPr lang="zh-CN" altLang="en-US" sz="1600" dirty="0" smtClean="0">
                <a:solidFill>
                  <a:srgbClr val="666666"/>
                </a:solidFill>
                <a:latin typeface="微软雅黑" panose="020B0503020204020204" pitchFamily="34" charset="-122"/>
                <a:ea typeface="微软雅黑" panose="020B0503020204020204" pitchFamily="34" charset="-122"/>
              </a:rPr>
              <a:t>论文；</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3" name="矩形 6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 name="文本框 1"/>
          <p:cNvSpPr txBox="1"/>
          <p:nvPr/>
        </p:nvSpPr>
        <p:spPr>
          <a:xfrm>
            <a:off x="1113182" y="3101009"/>
            <a:ext cx="1325218" cy="1323439"/>
          </a:xfrm>
          <a:prstGeom prst="rect">
            <a:avLst/>
          </a:prstGeom>
          <a:noFill/>
        </p:spPr>
        <p:txBody>
          <a:bodyPr wrap="square" rtlCol="0">
            <a:spAutoFit/>
          </a:bodyPr>
          <a:lstStyle/>
          <a:p>
            <a:r>
              <a:rPr kumimoji="1" lang="zh-CN" altLang="en-US" sz="4000" b="1" dirty="0" smtClean="0">
                <a:solidFill>
                  <a:schemeClr val="bg1"/>
                </a:solidFill>
                <a:latin typeface="Microsoft YaHei" charset="-122"/>
                <a:ea typeface="Microsoft YaHei" charset="-122"/>
                <a:cs typeface="Microsoft YaHei" charset="-122"/>
              </a:rPr>
              <a:t>研究成果</a:t>
            </a:r>
            <a:endParaRPr kumimoji="1" lang="zh-CN" altLang="en-US" sz="4000" b="1" dirty="0">
              <a:solidFill>
                <a:schemeClr val="bg1"/>
              </a:solidFill>
              <a:latin typeface="Microsoft YaHei" charset="-122"/>
              <a:ea typeface="Microsoft YaHei" charset="-122"/>
              <a:cs typeface="Microsoft YaHei" charset="-122"/>
            </a:endParaRPr>
          </a:p>
        </p:txBody>
      </p:sp>
      <p:sp>
        <p:nvSpPr>
          <p:cNvPr id="58" name="文本框 57"/>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0" name="文本框 59"/>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4"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6770574" y="93911"/>
            <a:ext cx="1344726"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67"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0655633"/>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stretch>
            <a:fillRect/>
          </a:stretch>
        </p:blipFill>
        <p:spPr>
          <a:xfrm>
            <a:off x="579520" y="1491974"/>
            <a:ext cx="3642799" cy="775063"/>
          </a:xfrm>
          <a:prstGeom prst="rect">
            <a:avLst/>
          </a:prstGeom>
        </p:spPr>
      </p:pic>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8" name="图片 7"/>
          <p:cNvPicPr>
            <a:picLocks noChangeAspect="1"/>
          </p:cNvPicPr>
          <p:nvPr/>
        </p:nvPicPr>
        <p:blipFill>
          <a:blip r:embed="rId3"/>
          <a:stretch>
            <a:fillRect/>
          </a:stretch>
        </p:blipFill>
        <p:spPr>
          <a:xfrm>
            <a:off x="616485" y="1445524"/>
            <a:ext cx="5787853" cy="1385289"/>
          </a:xfrm>
          <a:prstGeom prst="rect">
            <a:avLst/>
          </a:prstGeom>
        </p:spPr>
      </p:pic>
      <p:pic>
        <p:nvPicPr>
          <p:cNvPr id="17" name="图片 16"/>
          <p:cNvPicPr>
            <a:picLocks noChangeAspect="1"/>
          </p:cNvPicPr>
          <p:nvPr/>
        </p:nvPicPr>
        <p:blipFill>
          <a:blip r:embed="rId4"/>
          <a:stretch>
            <a:fillRect/>
          </a:stretch>
        </p:blipFill>
        <p:spPr>
          <a:xfrm>
            <a:off x="661399" y="1478959"/>
            <a:ext cx="5501048" cy="2062893"/>
          </a:xfrm>
          <a:prstGeom prst="rect">
            <a:avLst/>
          </a:prstGeom>
        </p:spPr>
      </p:pic>
      <p:pic>
        <p:nvPicPr>
          <p:cNvPr id="18" name="图片 17"/>
          <p:cNvPicPr>
            <a:picLocks noChangeAspect="1"/>
          </p:cNvPicPr>
          <p:nvPr/>
        </p:nvPicPr>
        <p:blipFill>
          <a:blip r:embed="rId5"/>
          <a:stretch>
            <a:fillRect/>
          </a:stretch>
        </p:blipFill>
        <p:spPr>
          <a:xfrm>
            <a:off x="573269" y="1428125"/>
            <a:ext cx="5502845" cy="2288312"/>
          </a:xfrm>
          <a:prstGeom prst="rect">
            <a:avLst/>
          </a:prstGeom>
        </p:spPr>
      </p:pic>
      <p:pic>
        <p:nvPicPr>
          <p:cNvPr id="19" name="图片 18"/>
          <p:cNvPicPr>
            <a:picLocks noChangeAspect="1"/>
          </p:cNvPicPr>
          <p:nvPr/>
        </p:nvPicPr>
        <p:blipFill>
          <a:blip r:embed="rId6"/>
          <a:stretch>
            <a:fillRect/>
          </a:stretch>
        </p:blipFill>
        <p:spPr>
          <a:xfrm>
            <a:off x="535245" y="1476417"/>
            <a:ext cx="7245731" cy="2807063"/>
          </a:xfrm>
          <a:prstGeom prst="rect">
            <a:avLst/>
          </a:prstGeom>
        </p:spPr>
      </p:pic>
      <p:pic>
        <p:nvPicPr>
          <p:cNvPr id="20" name="图片 19"/>
          <p:cNvPicPr>
            <a:picLocks noChangeAspect="1"/>
          </p:cNvPicPr>
          <p:nvPr/>
        </p:nvPicPr>
        <p:blipFill>
          <a:blip r:embed="rId7"/>
          <a:stretch>
            <a:fillRect/>
          </a:stretch>
        </p:blipFill>
        <p:spPr>
          <a:xfrm>
            <a:off x="506547" y="1518958"/>
            <a:ext cx="7431544" cy="3463062"/>
          </a:xfrm>
          <a:prstGeom prst="rect">
            <a:avLst/>
          </a:prstGeom>
        </p:spPr>
      </p:pic>
      <p:pic>
        <p:nvPicPr>
          <p:cNvPr id="21" name="图片 20"/>
          <p:cNvPicPr>
            <a:picLocks noChangeAspect="1"/>
          </p:cNvPicPr>
          <p:nvPr/>
        </p:nvPicPr>
        <p:blipFill>
          <a:blip r:embed="rId8"/>
          <a:stretch>
            <a:fillRect/>
          </a:stretch>
        </p:blipFill>
        <p:spPr>
          <a:xfrm>
            <a:off x="535245" y="1642390"/>
            <a:ext cx="8469438" cy="4257204"/>
          </a:xfrm>
          <a:prstGeom prst="rect">
            <a:avLst/>
          </a:prstGeom>
        </p:spPr>
      </p:pic>
      <p:pic>
        <p:nvPicPr>
          <p:cNvPr id="22" name="图片 21"/>
          <p:cNvPicPr>
            <a:picLocks noChangeAspect="1"/>
          </p:cNvPicPr>
          <p:nvPr/>
        </p:nvPicPr>
        <p:blipFill>
          <a:blip r:embed="rId9"/>
          <a:stretch>
            <a:fillRect/>
          </a:stretch>
        </p:blipFill>
        <p:spPr>
          <a:xfrm>
            <a:off x="539421" y="1642390"/>
            <a:ext cx="7031155" cy="3941708"/>
          </a:xfrm>
          <a:prstGeom prst="rect">
            <a:avLst/>
          </a:prstGeom>
        </p:spPr>
      </p:pic>
      <p:sp>
        <p:nvSpPr>
          <p:cNvPr id="40" name="文本框 39"/>
          <p:cNvSpPr txBox="1"/>
          <p:nvPr/>
        </p:nvSpPr>
        <p:spPr>
          <a:xfrm>
            <a:off x="276468" y="823447"/>
            <a:ext cx="1868227" cy="369332"/>
          </a:xfrm>
          <a:prstGeom prst="rect">
            <a:avLst/>
          </a:prstGeom>
          <a:noFill/>
        </p:spPr>
        <p:txBody>
          <a:bodyPr wrap="square" rtlCol="0">
            <a:spAutoFit/>
          </a:bodyPr>
          <a:lstStyle/>
          <a:p>
            <a:r>
              <a:rPr lang="zh-CN" altLang="en-US" b="1" smtClean="0">
                <a:solidFill>
                  <a:srgbClr val="0174AB"/>
                </a:solidFill>
                <a:latin typeface="微软雅黑" panose="020B0503020204020204" pitchFamily="34" charset="-122"/>
                <a:ea typeface="微软雅黑" panose="020B0503020204020204" pitchFamily="34" charset="-122"/>
              </a:rPr>
              <a:t>程序演示</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38" name="文本框 37"/>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1"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770574" y="93911"/>
            <a:ext cx="1344726"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44"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330104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linds(horizontal)">
                                      <p:cBhvr>
                                        <p:cTn id="19" dur="500"/>
                                        <p:tgtEl>
                                          <p:spTgt spid="17"/>
                                        </p:tgtEl>
                                      </p:cBhvr>
                                    </p:animEffect>
                                  </p:childTnLst>
                                </p:cTn>
                              </p:par>
                              <p:par>
                                <p:cTn id="20" presetID="1" presetClass="exit" presetSubtype="0" fill="hold"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linds(horizontal)">
                                      <p:cBhvr>
                                        <p:cTn id="33" dur="500"/>
                                        <p:tgtEl>
                                          <p:spTgt spid="19"/>
                                        </p:tgtEl>
                                      </p:cBhvr>
                                    </p:animEffect>
                                  </p:childTnLst>
                                </p:cTn>
                              </p:par>
                              <p:par>
                                <p:cTn id="34" presetID="1" presetClass="exit" presetSubtype="0" fill="hold"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1" presetClass="exit" presetSubtype="0" fill="hold"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1" presetClass="exit" presetSubtype="0" fill="hold"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linds(horizontal)">
                                      <p:cBhvr>
                                        <p:cTn id="54" dur="500"/>
                                        <p:tgtEl>
                                          <p:spTgt spid="21"/>
                                        </p:tgtEl>
                                      </p:cBhvr>
                                    </p:animEffect>
                                  </p:childTnLst>
                                </p:cTn>
                              </p:par>
                              <p:par>
                                <p:cTn id="55" presetID="1" presetClass="exit" presetSubtype="0" fill="hold"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798930"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rgbClr val="666666"/>
              </a:solidFill>
            </a:endParaRPr>
          </a:p>
        </p:txBody>
      </p:sp>
      <p:sp>
        <p:nvSpPr>
          <p:cNvPr id="6" name="文本框 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07818" y="93911"/>
            <a:ext cx="1269031"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770574" y="93911"/>
            <a:ext cx="1344726"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论文总结</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412999" y="1581061"/>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A</a:t>
            </a:r>
            <a:endParaRPr lang="zh-HK" altLang="en-US" sz="3600" b="1" dirty="0">
              <a:latin typeface="微软雅黑" panose="020B0503020204020204" pitchFamily="34" charset="-122"/>
              <a:ea typeface="微软雅黑" panose="020B0503020204020204" pitchFamily="34" charset="-122"/>
            </a:endParaRPr>
          </a:p>
        </p:txBody>
      </p:sp>
      <p:sp>
        <p:nvSpPr>
          <p:cNvPr id="32" name="椭圆 31"/>
          <p:cNvSpPr/>
          <p:nvPr/>
        </p:nvSpPr>
        <p:spPr>
          <a:xfrm>
            <a:off x="3331803" y="3238110"/>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atin typeface="微软雅黑" panose="020B0503020204020204" pitchFamily="34" charset="-122"/>
                <a:ea typeface="微软雅黑" panose="020B0503020204020204" pitchFamily="34" charset="-122"/>
              </a:rPr>
              <a:t>B</a:t>
            </a:r>
            <a:endParaRPr lang="zh-HK" altLang="en-US" sz="3600" b="1" dirty="0">
              <a:latin typeface="微软雅黑" panose="020B0503020204020204" pitchFamily="34" charset="-122"/>
              <a:ea typeface="微软雅黑" panose="020B0503020204020204" pitchFamily="34" charset="-122"/>
            </a:endParaRPr>
          </a:p>
        </p:txBody>
      </p:sp>
      <p:sp>
        <p:nvSpPr>
          <p:cNvPr id="33" name="椭圆 32"/>
          <p:cNvSpPr/>
          <p:nvPr/>
        </p:nvSpPr>
        <p:spPr>
          <a:xfrm>
            <a:off x="2412999" y="4895159"/>
            <a:ext cx="918803" cy="918803"/>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smtClean="0">
                <a:latin typeface="微软雅黑" panose="020B0503020204020204" pitchFamily="34" charset="-122"/>
                <a:ea typeface="微软雅黑" panose="020B0503020204020204" pitchFamily="34" charset="-122"/>
              </a:rPr>
              <a:t>C</a:t>
            </a:r>
            <a:endParaRPr lang="zh-HK" altLang="en-US" sz="3600"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428902" y="2317321"/>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663700" y="3697511"/>
            <a:ext cx="1460500" cy="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428902" y="4595102"/>
            <a:ext cx="812800" cy="482600"/>
          </a:xfrm>
          <a:prstGeom prst="line">
            <a:avLst/>
          </a:prstGeom>
          <a:ln w="28575">
            <a:solidFill>
              <a:srgbClr val="0174AB"/>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665244" y="1589840"/>
            <a:ext cx="4292600" cy="830997"/>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这次研究能够增强我的数学建模能力，因为在研究中我需要建立数学模型，简化数学模型，使得我的数学模型易于解决并不失严谨性。</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4" name="矩形 43"/>
          <p:cNvSpPr/>
          <p:nvPr/>
        </p:nvSpPr>
        <p:spPr>
          <a:xfrm>
            <a:off x="4458209" y="3140610"/>
            <a:ext cx="4292600" cy="1077218"/>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这次研究能够提高我的计算机算法知识、能锻炼我的逻辑思维能力。因为在我研究算法进行模型解决时，我需要对各种算法有所了解，并且对比不同的算法，才能设计出高性能的算法。</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46" name="矩形 45"/>
          <p:cNvSpPr/>
          <p:nvPr/>
        </p:nvSpPr>
        <p:spPr>
          <a:xfrm>
            <a:off x="3644100" y="4911713"/>
            <a:ext cx="4292600" cy="1077218"/>
          </a:xfrm>
          <a:prstGeom prst="rect">
            <a:avLst/>
          </a:prstGeom>
        </p:spPr>
        <p:txBody>
          <a:bodyPr wrap="square">
            <a:spAutoFit/>
          </a:bodyPr>
          <a:lstStyle/>
          <a:p>
            <a:pPr lvl="0" algn="just"/>
            <a:r>
              <a:rPr lang="zh-CN" altLang="en-US" sz="1600" dirty="0" smtClean="0">
                <a:solidFill>
                  <a:srgbClr val="666666"/>
                </a:solidFill>
                <a:latin typeface="微软雅黑" panose="020B0503020204020204" pitchFamily="34" charset="-122"/>
                <a:ea typeface="微软雅黑" panose="020B0503020204020204" pitchFamily="34" charset="-122"/>
              </a:rPr>
              <a:t>这次研究还能加强我的计算机编码能力，因为我需要用高级编程语言对算法进行实现，这也要求我有一定的编程能力，这对我自学能力要求也很高。感谢这一次研究让我提升更多。</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4" name="椭圆 33"/>
          <p:cNvSpPr/>
          <p:nvPr/>
        </p:nvSpPr>
        <p:spPr>
          <a:xfrm>
            <a:off x="-1492693" y="2558621"/>
            <a:ext cx="2856026" cy="2698924"/>
          </a:xfrm>
          <a:prstGeom prst="ellipse">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36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65595" y="2799921"/>
            <a:ext cx="738664" cy="2554050"/>
          </a:xfrm>
          <a:prstGeom prst="rect">
            <a:avLst/>
          </a:prstGeom>
          <a:noFill/>
        </p:spPr>
        <p:txBody>
          <a:bodyPr vert="eaVert" wrap="square" rtlCol="0">
            <a:spAutoFit/>
          </a:bodyPr>
          <a:lstStyle/>
          <a:p>
            <a:r>
              <a:rPr kumimoji="1" lang="zh-CN" altLang="en-US" sz="3600" smtClean="0">
                <a:solidFill>
                  <a:schemeClr val="bg1"/>
                </a:solidFill>
                <a:latin typeface="Microsoft YaHei" charset="-122"/>
                <a:ea typeface="Microsoft YaHei" charset="-122"/>
                <a:cs typeface="Microsoft YaHei" charset="-122"/>
              </a:rPr>
              <a:t>心得体会</a:t>
            </a:r>
            <a:endParaRPr kumimoji="1" lang="zh-CN" altLang="en-US" sz="360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441295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1000" fill="hold"/>
                                        <p:tgtEl>
                                          <p:spTgt spid="38"/>
                                        </p:tgtEl>
                                        <p:attrNameLst>
                                          <p:attrName>ppt_x</p:attrName>
                                        </p:attrNameLst>
                                      </p:cBhvr>
                                      <p:tavLst>
                                        <p:tav tm="0">
                                          <p:val>
                                            <p:strVal val="#ppt_x"/>
                                          </p:val>
                                        </p:tav>
                                        <p:tav tm="100000">
                                          <p:val>
                                            <p:strVal val="#ppt_x"/>
                                          </p:val>
                                        </p:tav>
                                      </p:tavLst>
                                    </p:anim>
                                    <p:anim calcmode="lin" valueType="num">
                                      <p:cBhvr additive="base">
                                        <p:cTn id="21" dur="1000" fill="hold"/>
                                        <p:tgtEl>
                                          <p:spTgt spid="3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ppt_x"/>
                                          </p:val>
                                        </p:tav>
                                        <p:tav tm="100000">
                                          <p:val>
                                            <p:strVal val="#ppt_x"/>
                                          </p:val>
                                        </p:tav>
                                      </p:tavLst>
                                    </p:anim>
                                    <p:anim calcmode="lin" valueType="num">
                                      <p:cBhvr additive="base">
                                        <p:cTn id="25" dur="1000" fill="hold"/>
                                        <p:tgtEl>
                                          <p:spTgt spid="3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1000" fill="hold"/>
                                        <p:tgtEl>
                                          <p:spTgt spid="44"/>
                                        </p:tgtEl>
                                        <p:attrNameLst>
                                          <p:attrName>ppt_x</p:attrName>
                                        </p:attrNameLst>
                                      </p:cBhvr>
                                      <p:tavLst>
                                        <p:tav tm="0">
                                          <p:val>
                                            <p:strVal val="#ppt_x"/>
                                          </p:val>
                                        </p:tav>
                                        <p:tav tm="100000">
                                          <p:val>
                                            <p:strVal val="#ppt_x"/>
                                          </p:val>
                                        </p:tav>
                                      </p:tavLst>
                                    </p:anim>
                                    <p:anim calcmode="lin" valueType="num">
                                      <p:cBhvr additive="base">
                                        <p:cTn id="29" dur="1000" fill="hold"/>
                                        <p:tgtEl>
                                          <p:spTgt spid="44"/>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4"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1000" fill="hold"/>
                                        <p:tgtEl>
                                          <p:spTgt spid="39"/>
                                        </p:tgtEl>
                                        <p:attrNameLst>
                                          <p:attrName>ppt_x</p:attrName>
                                        </p:attrNameLst>
                                      </p:cBhvr>
                                      <p:tavLst>
                                        <p:tav tm="0">
                                          <p:val>
                                            <p:strVal val="#ppt_x"/>
                                          </p:val>
                                        </p:tav>
                                        <p:tav tm="100000">
                                          <p:val>
                                            <p:strVal val="#ppt_x"/>
                                          </p:val>
                                        </p:tav>
                                      </p:tavLst>
                                    </p:anim>
                                    <p:anim calcmode="lin" valueType="num">
                                      <p:cBhvr additive="base">
                                        <p:cTn id="34" dur="1000" fill="hold"/>
                                        <p:tgtEl>
                                          <p:spTgt spid="3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1000" fill="hold"/>
                                        <p:tgtEl>
                                          <p:spTgt spid="33"/>
                                        </p:tgtEl>
                                        <p:attrNameLst>
                                          <p:attrName>ppt_x</p:attrName>
                                        </p:attrNameLst>
                                      </p:cBhvr>
                                      <p:tavLst>
                                        <p:tav tm="0">
                                          <p:val>
                                            <p:strVal val="#ppt_x"/>
                                          </p:val>
                                        </p:tav>
                                        <p:tav tm="100000">
                                          <p:val>
                                            <p:strVal val="#ppt_x"/>
                                          </p:val>
                                        </p:tav>
                                      </p:tavLst>
                                    </p:anim>
                                    <p:anim calcmode="lin" valueType="num">
                                      <p:cBhvr additive="base">
                                        <p:cTn id="38" dur="10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1000" fill="hold"/>
                                        <p:tgtEl>
                                          <p:spTgt spid="46"/>
                                        </p:tgtEl>
                                        <p:attrNameLst>
                                          <p:attrName>ppt_x</p:attrName>
                                        </p:attrNameLst>
                                      </p:cBhvr>
                                      <p:tavLst>
                                        <p:tav tm="0">
                                          <p:val>
                                            <p:strVal val="#ppt_x"/>
                                          </p:val>
                                        </p:tav>
                                        <p:tav tm="100000">
                                          <p:val>
                                            <p:strVal val="#ppt_x"/>
                                          </p:val>
                                        </p:tav>
                                      </p:tavLst>
                                    </p:anim>
                                    <p:anim calcmode="lin" valueType="num">
                                      <p:cBhvr additive="base">
                                        <p:cTn id="42" dur="10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42" grpId="0"/>
      <p:bldP spid="44"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4100" y="3744658"/>
            <a:ext cx="4495800" cy="938213"/>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spc="300" dirty="0" smtClean="0">
                <a:latin typeface="微软雅黑" panose="020B0503020204020204" pitchFamily="34" charset="-122"/>
                <a:ea typeface="微软雅黑" panose="020B0503020204020204" pitchFamily="34" charset="-122"/>
              </a:rPr>
              <a:t>THANKS</a:t>
            </a:r>
            <a:endParaRPr lang="zh-HK" altLang="en-US" sz="6600" b="1" spc="300" dirty="0">
              <a:latin typeface="微软雅黑" panose="020B0503020204020204" pitchFamily="34" charset="-122"/>
              <a:ea typeface="微软雅黑" panose="020B0503020204020204" pitchFamily="34" charset="-122"/>
            </a:endParaRPr>
          </a:p>
        </p:txBody>
      </p:sp>
      <p:grpSp>
        <p:nvGrpSpPr>
          <p:cNvPr id="7" name="Group 4"/>
          <p:cNvGrpSpPr>
            <a:grpSpLocks noChangeAspect="1"/>
          </p:cNvGrpSpPr>
          <p:nvPr/>
        </p:nvGrpSpPr>
        <p:grpSpPr bwMode="auto">
          <a:xfrm>
            <a:off x="3648075" y="1637910"/>
            <a:ext cx="1847850" cy="1720986"/>
            <a:chOff x="1164" y="687"/>
            <a:chExt cx="3219" cy="2998"/>
          </a:xfrm>
          <a:solidFill>
            <a:srgbClr val="0174AB"/>
          </a:solidFill>
        </p:grpSpPr>
        <p:sp>
          <p:nvSpPr>
            <p:cNvPr id="10"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1"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Tree>
    <p:extLst>
      <p:ext uri="{BB962C8B-B14F-4D97-AF65-F5344CB8AC3E}">
        <p14:creationId xmlns:p14="http://schemas.microsoft.com/office/powerpoint/2010/main" val="1782846310"/>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18175742"/>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矩形 13"/>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文本框 12"/>
          <p:cNvSpPr txBox="1"/>
          <p:nvPr/>
        </p:nvSpPr>
        <p:spPr>
          <a:xfrm>
            <a:off x="25227" y="93911"/>
            <a:ext cx="1280392"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324496"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976525" y="2299499"/>
            <a:ext cx="5207000" cy="830997"/>
          </a:xfrm>
          <a:prstGeom prst="rect">
            <a:avLst/>
          </a:prstGeom>
        </p:spPr>
        <p:txBody>
          <a:bodyPr wrap="square">
            <a:spAutoFit/>
          </a:bodyPr>
          <a:lstStyle/>
          <a:p>
            <a:pPr lvl="0" algn="just"/>
            <a:r>
              <a:rPr lang="zh-CN" altLang="zh-CN" sz="1600" dirty="0">
                <a:solidFill>
                  <a:schemeClr val="tx1">
                    <a:lumMod val="65000"/>
                    <a:lumOff val="35000"/>
                  </a:schemeClr>
                </a:solidFill>
                <a:latin typeface="Microsoft YaHei" charset="-122"/>
                <a:ea typeface="Microsoft YaHei" charset="-122"/>
                <a:cs typeface="Microsoft YaHei" charset="-122"/>
              </a:rPr>
              <a:t>在现今的社会中</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en-US" sz="1600" dirty="0" smtClean="0">
                <a:solidFill>
                  <a:schemeClr val="tx1">
                    <a:lumMod val="65000"/>
                    <a:lumOff val="35000"/>
                  </a:schemeClr>
                </a:solidFill>
                <a:latin typeface="Microsoft YaHei" charset="-122"/>
                <a:ea typeface="Microsoft YaHei" charset="-122"/>
                <a:cs typeface="Microsoft YaHei" charset="-122"/>
              </a:rPr>
              <a:t>消费者对购买的产品质量</a:t>
            </a:r>
            <a:r>
              <a:rPr lang="zh-CN" altLang="zh-CN" sz="1600" dirty="0" smtClean="0">
                <a:solidFill>
                  <a:schemeClr val="tx1">
                    <a:lumMod val="65000"/>
                    <a:lumOff val="35000"/>
                  </a:schemeClr>
                </a:solidFill>
                <a:latin typeface="Microsoft YaHei" charset="-122"/>
                <a:ea typeface="Microsoft YaHei" charset="-122"/>
                <a:cs typeface="Microsoft YaHei" charset="-122"/>
              </a:rPr>
              <a:t>越来越重视，</a:t>
            </a:r>
            <a:r>
              <a:rPr lang="zh-CN" altLang="en-US" sz="1600" dirty="0" smtClean="0">
                <a:solidFill>
                  <a:schemeClr val="tx1">
                    <a:lumMod val="65000"/>
                    <a:lumOff val="35000"/>
                  </a:schemeClr>
                </a:solidFill>
                <a:latin typeface="Microsoft YaHei" charset="-122"/>
                <a:ea typeface="Microsoft YaHei" charset="-122"/>
                <a:cs typeface="Microsoft YaHei" charset="-122"/>
              </a:rPr>
              <a:t>也越来越追求完美。所以</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企业</a:t>
            </a:r>
            <a:r>
              <a:rPr lang="zh-CN" altLang="zh-CN" sz="1600" dirty="0" smtClean="0">
                <a:solidFill>
                  <a:schemeClr val="tx1">
                    <a:lumMod val="65000"/>
                    <a:lumOff val="35000"/>
                  </a:schemeClr>
                </a:solidFill>
                <a:latin typeface="Microsoft YaHei" charset="-122"/>
                <a:ea typeface="Microsoft YaHei" charset="-122"/>
                <a:cs typeface="Microsoft YaHei" charset="-122"/>
              </a:rPr>
              <a:t>也</a:t>
            </a:r>
            <a:r>
              <a:rPr lang="zh-CN" altLang="en-US" sz="1600" dirty="0" smtClean="0">
                <a:solidFill>
                  <a:schemeClr val="tx1">
                    <a:lumMod val="65000"/>
                    <a:lumOff val="35000"/>
                  </a:schemeClr>
                </a:solidFill>
                <a:latin typeface="Microsoft YaHei" charset="-122"/>
                <a:ea typeface="Microsoft YaHei" charset="-122"/>
                <a:cs typeface="Microsoft YaHei" charset="-122"/>
              </a:rPr>
              <a:t>不断</a:t>
            </a:r>
            <a:r>
              <a:rPr lang="zh-CN" altLang="zh-CN" sz="1600" dirty="0" smtClean="0">
                <a:solidFill>
                  <a:schemeClr val="tx1">
                    <a:lumMod val="65000"/>
                    <a:lumOff val="35000"/>
                  </a:schemeClr>
                </a:solidFill>
                <a:latin typeface="Microsoft YaHei" charset="-122"/>
                <a:ea typeface="Microsoft YaHei" charset="-122"/>
                <a:cs typeface="Microsoft YaHei" charset="-122"/>
              </a:rPr>
              <a:t>在</a:t>
            </a:r>
            <a:r>
              <a:rPr lang="zh-CN" altLang="zh-CN" sz="1600" dirty="0">
                <a:solidFill>
                  <a:schemeClr val="tx1">
                    <a:lumMod val="65000"/>
                    <a:lumOff val="35000"/>
                  </a:schemeClr>
                </a:solidFill>
                <a:latin typeface="Microsoft YaHei" charset="-122"/>
                <a:ea typeface="Microsoft YaHei" charset="-122"/>
                <a:cs typeface="Microsoft YaHei" charset="-122"/>
              </a:rPr>
              <a:t>产品质量上进行把关，力求做到零失误</a:t>
            </a:r>
            <a:r>
              <a:rPr lang="zh-CN" altLang="zh-CN" sz="1600" dirty="0" smtClean="0">
                <a:solidFill>
                  <a:schemeClr val="tx1">
                    <a:lumMod val="65000"/>
                    <a:lumOff val="35000"/>
                  </a:schemeClr>
                </a:solidFill>
                <a:latin typeface="Microsoft YaHei" charset="-122"/>
                <a:ea typeface="Microsoft YaHei" charset="-122"/>
                <a:cs typeface="Microsoft YaHei" charset="-122"/>
              </a:rPr>
              <a:t>。</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20" name="矩形 19"/>
          <p:cNvSpPr/>
          <p:nvPr/>
        </p:nvSpPr>
        <p:spPr>
          <a:xfrm>
            <a:off x="1976525" y="3235852"/>
            <a:ext cx="5207000" cy="1077218"/>
          </a:xfrm>
          <a:prstGeom prst="rect">
            <a:avLst/>
          </a:prstGeom>
        </p:spPr>
        <p:txBody>
          <a:bodyPr wrap="square">
            <a:spAutoFit/>
          </a:bodyPr>
          <a:lstStyle/>
          <a:p>
            <a:pPr lvl="0" algn="just"/>
            <a:r>
              <a:rPr lang="zh-CN" altLang="zh-CN" sz="1600" dirty="0">
                <a:solidFill>
                  <a:schemeClr val="tx1">
                    <a:lumMod val="65000"/>
                    <a:lumOff val="35000"/>
                  </a:schemeClr>
                </a:solidFill>
                <a:latin typeface="Microsoft YaHei" charset="-122"/>
                <a:ea typeface="Microsoft YaHei" charset="-122"/>
                <a:cs typeface="Microsoft YaHei" charset="-122"/>
              </a:rPr>
              <a:t>尽管如此，企业还是有可能犯错的，产品的质量还是有可能出问题的。</a:t>
            </a:r>
            <a:r>
              <a:rPr lang="zh-CN" altLang="zh-CN" sz="1600" dirty="0" smtClean="0">
                <a:solidFill>
                  <a:schemeClr val="tx1">
                    <a:lumMod val="65000"/>
                    <a:lumOff val="35000"/>
                  </a:schemeClr>
                </a:solidFill>
                <a:latin typeface="Microsoft YaHei" charset="-122"/>
                <a:ea typeface="Microsoft YaHei" charset="-122"/>
                <a:cs typeface="Microsoft YaHei" charset="-122"/>
              </a:rPr>
              <a:t>一旦</a:t>
            </a:r>
            <a:r>
              <a:rPr lang="zh-CN" altLang="en-US" sz="1600" dirty="0" smtClean="0">
                <a:solidFill>
                  <a:schemeClr val="tx1">
                    <a:lumMod val="65000"/>
                    <a:lumOff val="35000"/>
                  </a:schemeClr>
                </a:solidFill>
                <a:latin typeface="Microsoft YaHei" charset="-122"/>
                <a:ea typeface="Microsoft YaHei" charset="-122"/>
                <a:cs typeface="Microsoft YaHei" charset="-122"/>
              </a:rPr>
              <a:t>大批产品出现严重的问题</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就意味着企业需要对产出的产品</a:t>
            </a:r>
            <a:r>
              <a:rPr lang="zh-CN" altLang="zh-CN" sz="1600" dirty="0" smtClean="0">
                <a:solidFill>
                  <a:schemeClr val="tx1">
                    <a:lumMod val="65000"/>
                    <a:lumOff val="35000"/>
                  </a:schemeClr>
                </a:solidFill>
                <a:latin typeface="Microsoft YaHei" charset="-122"/>
                <a:ea typeface="Microsoft YaHei" charset="-122"/>
                <a:cs typeface="Microsoft YaHei" charset="-122"/>
              </a:rPr>
              <a:t>进行</a:t>
            </a:r>
            <a:r>
              <a:rPr lang="zh-CN" altLang="en-US" sz="1600" dirty="0" smtClean="0">
                <a:solidFill>
                  <a:schemeClr val="tx1">
                    <a:lumMod val="65000"/>
                    <a:lumOff val="35000"/>
                  </a:schemeClr>
                </a:solidFill>
                <a:latin typeface="Microsoft YaHei" charset="-122"/>
                <a:ea typeface="Microsoft YaHei" charset="-122"/>
                <a:cs typeface="Microsoft YaHei" charset="-122"/>
              </a:rPr>
              <a:t>召回检查</a:t>
            </a:r>
            <a:r>
              <a:rPr lang="zh-CN" altLang="zh-CN" sz="1600" dirty="0" smtClean="0">
                <a:solidFill>
                  <a:schemeClr val="tx1">
                    <a:lumMod val="65000"/>
                    <a:lumOff val="35000"/>
                  </a:schemeClr>
                </a:solidFill>
                <a:latin typeface="Microsoft YaHei" charset="-122"/>
                <a:ea typeface="Microsoft YaHei" charset="-122"/>
                <a:cs typeface="Microsoft YaHei" charset="-122"/>
              </a:rPr>
              <a:t>，</a:t>
            </a:r>
            <a:r>
              <a:rPr lang="zh-CN" altLang="zh-CN" sz="1600" dirty="0">
                <a:solidFill>
                  <a:schemeClr val="tx1">
                    <a:lumMod val="65000"/>
                    <a:lumOff val="35000"/>
                  </a:schemeClr>
                </a:solidFill>
                <a:latin typeface="Microsoft YaHei" charset="-122"/>
                <a:ea typeface="Microsoft YaHei" charset="-122"/>
                <a:cs typeface="Microsoft YaHei" charset="-122"/>
              </a:rPr>
              <a:t>这对企业来说会</a:t>
            </a:r>
            <a:r>
              <a:rPr lang="zh-CN" altLang="zh-CN" sz="1600" dirty="0" smtClean="0">
                <a:solidFill>
                  <a:schemeClr val="tx1">
                    <a:lumMod val="65000"/>
                    <a:lumOff val="35000"/>
                  </a:schemeClr>
                </a:solidFill>
                <a:latin typeface="Microsoft YaHei" charset="-122"/>
                <a:ea typeface="Microsoft YaHei" charset="-122"/>
                <a:cs typeface="Microsoft YaHei" charset="-122"/>
              </a:rPr>
              <a:t>造成</a:t>
            </a:r>
            <a:r>
              <a:rPr lang="zh-CN" altLang="en-US" sz="1600" dirty="0" smtClean="0">
                <a:solidFill>
                  <a:schemeClr val="tx1">
                    <a:lumMod val="65000"/>
                    <a:lumOff val="35000"/>
                  </a:schemeClr>
                </a:solidFill>
                <a:latin typeface="Microsoft YaHei" charset="-122"/>
                <a:ea typeface="Microsoft YaHei" charset="-122"/>
                <a:cs typeface="Microsoft YaHei" charset="-122"/>
              </a:rPr>
              <a:t>巨大</a:t>
            </a:r>
            <a:r>
              <a:rPr lang="zh-CN" altLang="zh-CN" sz="1600" dirty="0" smtClean="0">
                <a:solidFill>
                  <a:schemeClr val="tx1">
                    <a:lumMod val="65000"/>
                    <a:lumOff val="35000"/>
                  </a:schemeClr>
                </a:solidFill>
                <a:latin typeface="Microsoft YaHei" charset="-122"/>
                <a:ea typeface="Microsoft YaHei" charset="-122"/>
                <a:cs typeface="Microsoft YaHei" charset="-122"/>
              </a:rPr>
              <a:t>的损失</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21" name="矩形 20"/>
          <p:cNvSpPr/>
          <p:nvPr/>
        </p:nvSpPr>
        <p:spPr>
          <a:xfrm>
            <a:off x="1976525" y="4426565"/>
            <a:ext cx="5207000" cy="830997"/>
          </a:xfrm>
          <a:prstGeom prst="rect">
            <a:avLst/>
          </a:prstGeom>
        </p:spPr>
        <p:txBody>
          <a:bodyPr wrap="square">
            <a:spAutoFit/>
          </a:bodyPr>
          <a:lstStyle/>
          <a:p>
            <a:pPr lvl="0" algn="just"/>
            <a:r>
              <a:rPr lang="zh-CN" altLang="en-US" sz="1600" dirty="0" smtClean="0">
                <a:solidFill>
                  <a:schemeClr val="tx1">
                    <a:lumMod val="65000"/>
                    <a:lumOff val="35000"/>
                  </a:schemeClr>
                </a:solidFill>
                <a:latin typeface="Microsoft YaHei" charset="-122"/>
                <a:ea typeface="Microsoft YaHei" charset="-122"/>
                <a:cs typeface="Microsoft YaHei" charset="-122"/>
              </a:rPr>
              <a:t>为了帮助企业在产品召回时做出最优方案的抉择，本文提供一个基于贪心算法、图论算法的最低成本产品</a:t>
            </a:r>
            <a:r>
              <a:rPr lang="zh-CN" altLang="en-US" sz="1600" dirty="0" smtClean="0">
                <a:solidFill>
                  <a:schemeClr val="tx1">
                    <a:lumMod val="65000"/>
                    <a:lumOff val="35000"/>
                  </a:schemeClr>
                </a:solidFill>
                <a:latin typeface="Microsoft YaHei" charset="-122"/>
                <a:ea typeface="Microsoft YaHei" charset="-122"/>
                <a:cs typeface="Microsoft YaHei" charset="-122"/>
              </a:rPr>
              <a:t>召回系统</a:t>
            </a:r>
            <a:r>
              <a:rPr lang="zh-CN" altLang="en-US" sz="1600" dirty="0" smtClean="0">
                <a:solidFill>
                  <a:schemeClr val="tx1">
                    <a:lumMod val="65000"/>
                    <a:lumOff val="35000"/>
                  </a:schemeClr>
                </a:solidFill>
                <a:latin typeface="Microsoft YaHei" charset="-122"/>
                <a:ea typeface="Microsoft YaHei" charset="-122"/>
                <a:cs typeface="Microsoft YaHei" charset="-122"/>
              </a:rPr>
              <a:t>。</a:t>
            </a:r>
            <a:endParaRPr lang="zh-HK" altLang="zh-HK" sz="1600" dirty="0">
              <a:solidFill>
                <a:schemeClr val="tx1">
                  <a:lumMod val="65000"/>
                  <a:lumOff val="35000"/>
                </a:schemeClr>
              </a:solidFill>
              <a:latin typeface="Microsoft YaHei" charset="-122"/>
              <a:ea typeface="Microsoft YaHei" charset="-122"/>
              <a:cs typeface="Microsoft YaHei" charset="-122"/>
            </a:endParaRPr>
          </a:p>
        </p:txBody>
      </p:sp>
      <p:sp>
        <p:nvSpPr>
          <p:cNvPr id="3" name="文本框 2"/>
          <p:cNvSpPr txBox="1"/>
          <p:nvPr/>
        </p:nvSpPr>
        <p:spPr>
          <a:xfrm>
            <a:off x="249152" y="1653570"/>
            <a:ext cx="1439862" cy="2215991"/>
          </a:xfrm>
          <a:prstGeom prst="rect">
            <a:avLst/>
          </a:prstGeom>
          <a:noFill/>
        </p:spPr>
        <p:txBody>
          <a:bodyPr wrap="square" rtlCol="0">
            <a:spAutoFit/>
          </a:bodyPr>
          <a:lstStyle/>
          <a:p>
            <a:r>
              <a:rPr lang="en-US" altLang="zh-HK" sz="13800" dirty="0" smtClean="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
        <p:nvSpPr>
          <p:cNvPr id="23" name="文本框 22"/>
          <p:cNvSpPr txBox="1"/>
          <p:nvPr/>
        </p:nvSpPr>
        <p:spPr>
          <a:xfrm>
            <a:off x="6940637" y="4642009"/>
            <a:ext cx="1439862" cy="2215991"/>
          </a:xfrm>
          <a:prstGeom prst="rect">
            <a:avLst/>
          </a:prstGeom>
          <a:noFill/>
        </p:spPr>
        <p:txBody>
          <a:bodyPr wrap="square" rtlCol="0">
            <a:spAutoFit/>
          </a:bodyPr>
          <a:lstStyle/>
          <a:p>
            <a:r>
              <a:rPr lang="en-US" altLang="zh-HK" sz="13800" dirty="0" smtClean="0">
                <a:solidFill>
                  <a:srgbClr val="92D14F"/>
                </a:solidFill>
                <a:latin typeface="Adobe 仿宋 Std R" panose="02020400000000000000" pitchFamily="18" charset="-122"/>
                <a:ea typeface="Adobe 仿宋 Std R" panose="02020400000000000000" pitchFamily="18" charset="-122"/>
              </a:rPr>
              <a:t>”</a:t>
            </a:r>
            <a:endParaRPr lang="zh-HK" altLang="en-US" sz="13800" dirty="0">
              <a:solidFill>
                <a:srgbClr val="92D14F"/>
              </a:solidFill>
              <a:latin typeface="Adobe 仿宋 Std R" panose="02020400000000000000" pitchFamily="18" charset="-122"/>
              <a:ea typeface="Adobe 仿宋 Std R" panose="02020400000000000000" pitchFamily="18" charset="-122"/>
            </a:endParaRPr>
          </a:p>
        </p:txBody>
      </p:sp>
      <p:sp>
        <p:nvSpPr>
          <p:cNvPr id="22" name="矩形 21"/>
          <p:cNvSpPr/>
          <p:nvPr/>
        </p:nvSpPr>
        <p:spPr>
          <a:xfrm>
            <a:off x="249152" y="920495"/>
            <a:ext cx="1301352" cy="338554"/>
          </a:xfrm>
          <a:prstGeom prst="rect">
            <a:avLst/>
          </a:prstGeom>
        </p:spPr>
        <p:txBody>
          <a:bodyPr wrap="square">
            <a:spAutoFit/>
          </a:bodyPr>
          <a:lstStyle/>
          <a:p>
            <a:pPr lvl="0" algn="just"/>
            <a:r>
              <a:rPr lang="zh-CN" altLang="en-US" sz="1600" smtClean="0">
                <a:solidFill>
                  <a:srgbClr val="0070C0"/>
                </a:solidFill>
                <a:latin typeface="微软雅黑" panose="020B0503020204020204" pitchFamily="34" charset="-122"/>
                <a:ea typeface="微软雅黑" panose="020B0503020204020204" pitchFamily="34" charset="-122"/>
              </a:rPr>
              <a:t>研究背景</a:t>
            </a:r>
            <a:endParaRPr lang="zh-HK" altLang="zh-HK"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8623970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blinds(horizontal)">
                                      <p:cBhvr>
                                        <p:cTn id="11" dur="1000"/>
                                        <p:tgtEl>
                                          <p:spTgt spid="18">
                                            <p:txEl>
                                              <p:pRg st="0" end="0"/>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blinds(horizontal)">
                                      <p:cBhvr>
                                        <p:cTn id="15" dur="1000"/>
                                        <p:tgtEl>
                                          <p:spTgt spid="20">
                                            <p:txEl>
                                              <p:pRg st="0" end="0"/>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blinds(horizontal)">
                                      <p:cBhvr>
                                        <p:cTn id="19" dur="1000"/>
                                        <p:tgtEl>
                                          <p:spTgt spid="21">
                                            <p:txEl>
                                              <p:pRg st="0" end="0"/>
                                            </p:txEl>
                                          </p:spTgt>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dissolve">
                                      <p:cBhvr>
                                        <p:cTn id="2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249190" y="1560508"/>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smtClean="0">
                <a:solidFill>
                  <a:srgbClr val="0174AB"/>
                </a:solidFill>
                <a:latin typeface="微软雅黑" panose="020B0503020204020204" pitchFamily="34" charset="-122"/>
                <a:ea typeface="微软雅黑" panose="020B0503020204020204" pitchFamily="34" charset="-122"/>
              </a:rPr>
              <a:t>1</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
        <p:nvSpPr>
          <p:cNvPr id="39" name="矩形 38"/>
          <p:cNvSpPr/>
          <p:nvPr/>
        </p:nvSpPr>
        <p:spPr>
          <a:xfrm>
            <a:off x="2684103" y="1806728"/>
            <a:ext cx="5207000" cy="830997"/>
          </a:xfrm>
          <a:prstGeom prst="rect">
            <a:avLst/>
          </a:prstGeom>
        </p:spPr>
        <p:txBody>
          <a:bodyPr wrap="square">
            <a:spAutoFit/>
          </a:bodyPr>
          <a:lstStyle/>
          <a:p>
            <a:pPr lvl="0" algn="just"/>
            <a:r>
              <a:rPr lang="zh-CN" altLang="en-US" sz="2400" dirty="0" smtClean="0">
                <a:solidFill>
                  <a:srgbClr val="666666"/>
                </a:solidFill>
                <a:latin typeface="微软雅黑" panose="020B0503020204020204" pitchFamily="34" charset="-122"/>
                <a:ea typeface="微软雅黑" panose="020B0503020204020204" pitchFamily="34" charset="-122"/>
              </a:rPr>
              <a:t>能够根据产品召回系统参数快速输出运输方案</a:t>
            </a:r>
            <a:endParaRPr lang="zh-HK" altLang="zh-HK" sz="2400" dirty="0">
              <a:solidFill>
                <a:srgbClr val="666666"/>
              </a:solidFill>
              <a:latin typeface="微软雅黑" panose="020B0503020204020204" pitchFamily="34" charset="-122"/>
              <a:ea typeface="微软雅黑" panose="020B0503020204020204" pitchFamily="34" charset="-122"/>
            </a:endParaRPr>
          </a:p>
        </p:txBody>
      </p:sp>
      <p:sp>
        <p:nvSpPr>
          <p:cNvPr id="48" name="矩形 47"/>
          <p:cNvSpPr/>
          <p:nvPr/>
        </p:nvSpPr>
        <p:spPr>
          <a:xfrm>
            <a:off x="2684103" y="3275433"/>
            <a:ext cx="5207000" cy="461665"/>
          </a:xfrm>
          <a:prstGeom prst="rect">
            <a:avLst/>
          </a:prstGeom>
        </p:spPr>
        <p:txBody>
          <a:bodyPr wrap="square">
            <a:spAutoFit/>
          </a:bodyPr>
          <a:lstStyle/>
          <a:p>
            <a:pPr lvl="0" algn="just"/>
            <a:r>
              <a:rPr lang="zh-CN" altLang="en-US" sz="2400" dirty="0" smtClean="0">
                <a:solidFill>
                  <a:srgbClr val="92D14F"/>
                </a:solidFill>
                <a:latin typeface="微软雅黑" panose="020B0503020204020204" pitchFamily="34" charset="-122"/>
                <a:ea typeface="微软雅黑" panose="020B0503020204020204" pitchFamily="34" charset="-122"/>
              </a:rPr>
              <a:t>协助企业制定产品召回方案</a:t>
            </a:r>
            <a:endParaRPr lang="zh-HK" altLang="zh-HK" sz="2400" dirty="0">
              <a:solidFill>
                <a:srgbClr val="92D14F"/>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1249190" y="2844547"/>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a:solidFill>
                  <a:srgbClr val="92D14F"/>
                </a:solidFill>
                <a:latin typeface="微软雅黑" panose="020B0503020204020204" pitchFamily="34" charset="-122"/>
                <a:ea typeface="微软雅黑" panose="020B0503020204020204" pitchFamily="34" charset="-122"/>
              </a:rPr>
              <a:t>2</a:t>
            </a:r>
            <a:endParaRPr lang="zh-HK" altLang="en-US" sz="8000" b="1" dirty="0">
              <a:solidFill>
                <a:srgbClr val="92D14F"/>
              </a:solidFill>
              <a:latin typeface="微软雅黑" panose="020B0503020204020204" pitchFamily="34" charset="-122"/>
              <a:ea typeface="微软雅黑" panose="020B0503020204020204" pitchFamily="34" charset="-122"/>
            </a:endParaRPr>
          </a:p>
        </p:txBody>
      </p:sp>
      <p:sp>
        <p:nvSpPr>
          <p:cNvPr id="49" name="矩形 48"/>
          <p:cNvSpPr/>
          <p:nvPr/>
        </p:nvSpPr>
        <p:spPr>
          <a:xfrm>
            <a:off x="2684103" y="4559472"/>
            <a:ext cx="5207000" cy="461665"/>
          </a:xfrm>
          <a:prstGeom prst="rect">
            <a:avLst/>
          </a:prstGeom>
        </p:spPr>
        <p:txBody>
          <a:bodyPr wrap="square">
            <a:spAutoFit/>
          </a:bodyPr>
          <a:lstStyle/>
          <a:p>
            <a:pPr lvl="0" algn="just"/>
            <a:r>
              <a:rPr lang="zh-HK" altLang="en-US" sz="2400" dirty="0">
                <a:solidFill>
                  <a:srgbClr val="666666"/>
                </a:solidFill>
                <a:latin typeface="微软雅黑" panose="020B0503020204020204" pitchFamily="34" charset="-122"/>
                <a:ea typeface="微软雅黑" panose="020B0503020204020204" pitchFamily="34" charset="-122"/>
              </a:rPr>
              <a:t>有效降低产品召回中的运输成本</a:t>
            </a:r>
            <a:endParaRPr lang="zh-HK" altLang="zh-HK" sz="2400" dirty="0">
              <a:solidFill>
                <a:srgbClr val="666666"/>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249190" y="4128586"/>
            <a:ext cx="111760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8000" b="1" dirty="0" smtClean="0">
                <a:solidFill>
                  <a:srgbClr val="0174AB"/>
                </a:solidFill>
                <a:latin typeface="微软雅黑" panose="020B0503020204020204" pitchFamily="34" charset="-122"/>
                <a:ea typeface="微软雅黑" panose="020B0503020204020204" pitchFamily="34" charset="-122"/>
              </a:rPr>
              <a:t>3</a:t>
            </a:r>
            <a:endParaRPr lang="zh-HK" altLang="en-US" sz="8000" b="1" dirty="0">
              <a:solidFill>
                <a:srgbClr val="0174AB"/>
              </a:solidFill>
              <a:latin typeface="微软雅黑" panose="020B0503020204020204" pitchFamily="34" charset="-122"/>
              <a:ea typeface="微软雅黑" panose="020B0503020204020204" pitchFamily="34" charset="-122"/>
            </a:endParaRPr>
          </a:p>
        </p:txBody>
      </p:sp>
      <p:sp>
        <p:nvSpPr>
          <p:cNvPr id="27" name="矩形 2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矩形 27"/>
          <p:cNvSpPr/>
          <p:nvPr/>
        </p:nvSpPr>
        <p:spPr>
          <a:xfrm>
            <a:off x="50800" y="97061"/>
            <a:ext cx="118340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5" name="文本框 34"/>
          <p:cNvSpPr txBox="1"/>
          <p:nvPr/>
        </p:nvSpPr>
        <p:spPr>
          <a:xfrm>
            <a:off x="25227" y="93911"/>
            <a:ext cx="1280392"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论文绪论</a:t>
            </a:r>
            <a:endParaRPr lang="zh-HK" altLang="en-US" spc="300" dirty="0">
              <a:solidFill>
                <a:srgbClr val="666666"/>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3047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24496"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49152" y="920495"/>
            <a:ext cx="1301352" cy="338554"/>
          </a:xfrm>
          <a:prstGeom prst="rect">
            <a:avLst/>
          </a:prstGeom>
        </p:spPr>
        <p:txBody>
          <a:bodyPr wrap="square">
            <a:spAutoFit/>
          </a:bodyPr>
          <a:lstStyle/>
          <a:p>
            <a:pPr lvl="0" algn="just"/>
            <a:r>
              <a:rPr lang="zh-CN" altLang="en-US" sz="1600" dirty="0" smtClean="0">
                <a:solidFill>
                  <a:srgbClr val="0070C0"/>
                </a:solidFill>
                <a:latin typeface="微软雅黑" panose="020B0503020204020204" pitchFamily="34" charset="-122"/>
                <a:ea typeface="微软雅黑" panose="020B0503020204020204" pitchFamily="34" charset="-122"/>
              </a:rPr>
              <a:t>研究意义</a:t>
            </a:r>
            <a:endParaRPr lang="zh-HK" altLang="zh-HK"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06632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1000" fill="hold"/>
                                        <p:tgtEl>
                                          <p:spTgt spid="37"/>
                                        </p:tgtEl>
                                        <p:attrNameLst>
                                          <p:attrName>ppt_x</p:attrName>
                                        </p:attrNameLst>
                                      </p:cBhvr>
                                      <p:tavLst>
                                        <p:tav tm="0">
                                          <p:val>
                                            <p:strVal val="#ppt_x"/>
                                          </p:val>
                                        </p:tav>
                                        <p:tav tm="100000">
                                          <p:val>
                                            <p:strVal val="#ppt_x"/>
                                          </p:val>
                                        </p:tav>
                                      </p:tavLst>
                                    </p:anim>
                                    <p:anim calcmode="lin" valueType="num">
                                      <p:cBhvr additive="base">
                                        <p:cTn id="17" dur="1000" fill="hold"/>
                                        <p:tgtEl>
                                          <p:spTgt spid="3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1000" fill="hold"/>
                                        <p:tgtEl>
                                          <p:spTgt spid="48"/>
                                        </p:tgtEl>
                                        <p:attrNameLst>
                                          <p:attrName>ppt_x</p:attrName>
                                        </p:attrNameLst>
                                      </p:cBhvr>
                                      <p:tavLst>
                                        <p:tav tm="0">
                                          <p:val>
                                            <p:strVal val="#ppt_x"/>
                                          </p:val>
                                        </p:tav>
                                        <p:tav tm="100000">
                                          <p:val>
                                            <p:strVal val="#ppt_x"/>
                                          </p:val>
                                        </p:tav>
                                      </p:tavLst>
                                    </p:anim>
                                    <p:anim calcmode="lin" valueType="num">
                                      <p:cBhvr additive="base">
                                        <p:cTn id="21" dur="1000" fill="hold"/>
                                        <p:tgtEl>
                                          <p:spTgt spid="48"/>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ppt_x"/>
                                          </p:val>
                                        </p:tav>
                                        <p:tav tm="100000">
                                          <p:val>
                                            <p:strVal val="#ppt_x"/>
                                          </p:val>
                                        </p:tav>
                                      </p:tavLst>
                                    </p:anim>
                                    <p:anim calcmode="lin" valueType="num">
                                      <p:cBhvr additive="base">
                                        <p:cTn id="26" dur="1000" fill="hold"/>
                                        <p:tgtEl>
                                          <p:spTgt spid="3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1000" fill="hold"/>
                                        <p:tgtEl>
                                          <p:spTgt spid="49"/>
                                        </p:tgtEl>
                                        <p:attrNameLst>
                                          <p:attrName>ppt_x</p:attrName>
                                        </p:attrNameLst>
                                      </p:cBhvr>
                                      <p:tavLst>
                                        <p:tav tm="0">
                                          <p:val>
                                            <p:strVal val="#ppt_x"/>
                                          </p:val>
                                        </p:tav>
                                        <p:tav tm="100000">
                                          <p:val>
                                            <p:strVal val="#ppt_x"/>
                                          </p:val>
                                        </p:tav>
                                      </p:tavLst>
                                    </p:anim>
                                    <p:anim calcmode="lin" valueType="num">
                                      <p:cBhvr additive="base">
                                        <p:cTn id="30"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8" grpId="0"/>
      <p:bldP spid="37" grpId="0"/>
      <p:bldP spid="49"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17575107"/>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8" name="矩形 37"/>
          <p:cNvSpPr/>
          <p:nvPr/>
        </p:nvSpPr>
        <p:spPr>
          <a:xfrm>
            <a:off x="13105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9" name="文本框 38"/>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rgbClr val="666666"/>
                </a:solidFill>
                <a:latin typeface="微软雅黑" panose="020B0503020204020204" pitchFamily="34" charset="-122"/>
                <a:ea typeface="微软雅黑" panose="020B0503020204020204" pitchFamily="34" charset="-122"/>
              </a:rPr>
              <a:t>模型建立</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68410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061991" y="961837"/>
            <a:ext cx="6997110" cy="5212060"/>
            <a:chOff x="5075165" y="1394408"/>
            <a:chExt cx="3793064" cy="4076382"/>
          </a:xfrm>
        </p:grpSpPr>
        <p:grpSp>
          <p:nvGrpSpPr>
            <p:cNvPr id="51" name="组合 50"/>
            <p:cNvGrpSpPr/>
            <p:nvPr/>
          </p:nvGrpSpPr>
          <p:grpSpPr>
            <a:xfrm>
              <a:off x="5075165" y="1394408"/>
              <a:ext cx="3793064" cy="1052086"/>
              <a:chOff x="5075165" y="1394408"/>
              <a:chExt cx="3793064" cy="1052086"/>
            </a:xfrm>
          </p:grpSpPr>
          <p:sp>
            <p:nvSpPr>
              <p:cNvPr id="2" name="矩形 1"/>
              <p:cNvSpPr/>
              <p:nvPr/>
            </p:nvSpPr>
            <p:spPr>
              <a:xfrm>
                <a:off x="5166752" y="1394408"/>
                <a:ext cx="784824" cy="423371"/>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实际问题</a:t>
                </a:r>
                <a:endParaRPr lang="zh-HK" altLang="en-US" b="1" spc="300" dirty="0">
                  <a:latin typeface="微软雅黑" panose="020B0503020204020204" pitchFamily="34" charset="-122"/>
                  <a:ea typeface="微软雅黑" panose="020B0503020204020204" pitchFamily="34" charset="-122"/>
                </a:endParaRPr>
              </a:p>
            </p:txBody>
          </p:sp>
          <p:sp>
            <p:nvSpPr>
              <p:cNvPr id="50" name="矩形 49"/>
              <p:cNvSpPr/>
              <p:nvPr/>
            </p:nvSpPr>
            <p:spPr>
              <a:xfrm>
                <a:off x="5075165" y="1989138"/>
                <a:ext cx="3793064" cy="457356"/>
              </a:xfrm>
              <a:prstGeom prst="rect">
                <a:avLst/>
              </a:prstGeom>
            </p:spPr>
            <p:txBody>
              <a:bodyPr wrap="square">
                <a:spAutoFit/>
              </a:bodyPr>
              <a:lstStyle/>
              <a:p>
                <a:pPr lvl="0"/>
                <a:r>
                  <a:rPr lang="zh-CN" altLang="en-US" sz="1600" dirty="0" smtClean="0">
                    <a:solidFill>
                      <a:srgbClr val="666666"/>
                    </a:solidFill>
                    <a:latin typeface="微软雅黑" panose="020B0503020204020204" pitchFamily="34" charset="-122"/>
                    <a:ea typeface="微软雅黑" panose="020B0503020204020204" pitchFamily="34" charset="-122"/>
                  </a:rPr>
                  <a:t>将分布在各个地方的分销商的产品都运输到企业产品回收站，期间不限制运输方式，不限制运输时效，只要求尽可能低的运输成本。</a:t>
                </a:r>
                <a:endParaRPr lang="zh-HK" altLang="zh-HK" sz="1600" dirty="0">
                  <a:solidFill>
                    <a:srgbClr val="666666"/>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5075165" y="2685566"/>
              <a:ext cx="3793064" cy="2785224"/>
              <a:chOff x="5075165" y="1249312"/>
              <a:chExt cx="3793064" cy="2785224"/>
            </a:xfrm>
          </p:grpSpPr>
          <p:sp>
            <p:nvSpPr>
              <p:cNvPr id="53" name="矩形 52"/>
              <p:cNvSpPr/>
              <p:nvPr/>
            </p:nvSpPr>
            <p:spPr>
              <a:xfrm>
                <a:off x="5166752" y="1249312"/>
                <a:ext cx="784824" cy="423371"/>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smtClean="0">
                    <a:latin typeface="微软雅黑" panose="020B0503020204020204" pitchFamily="34" charset="-122"/>
                    <a:ea typeface="微软雅黑" panose="020B0503020204020204" pitchFamily="34" charset="-122"/>
                  </a:rPr>
                  <a:t>数学问题</a:t>
                </a:r>
                <a:endParaRPr lang="zh-HK" altLang="en-US" b="1" spc="300" dirty="0">
                  <a:latin typeface="微软雅黑" panose="020B0503020204020204" pitchFamily="34" charset="-122"/>
                  <a:ea typeface="微软雅黑" panose="020B0503020204020204" pitchFamily="34" charset="-122"/>
                </a:endParaRPr>
              </a:p>
            </p:txBody>
          </p:sp>
          <p:sp>
            <p:nvSpPr>
              <p:cNvPr id="54" name="矩形 53"/>
              <p:cNvSpPr/>
              <p:nvPr/>
            </p:nvSpPr>
            <p:spPr>
              <a:xfrm>
                <a:off x="5075165" y="1844040"/>
                <a:ext cx="3793064" cy="2190496"/>
              </a:xfrm>
              <a:prstGeom prst="rect">
                <a:avLst/>
              </a:prstGeom>
            </p:spPr>
            <p:txBody>
              <a:bodyPr wrap="square">
                <a:spAutoFit/>
              </a:bodyPr>
              <a:lstStyle/>
              <a:p>
                <a:r>
                  <a:rPr lang="zh-CN" altLang="en-US" sz="1600" dirty="0" smtClean="0">
                    <a:solidFill>
                      <a:srgbClr val="666666"/>
                    </a:solidFill>
                    <a:latin typeface="微软雅黑" panose="020B0503020204020204" pitchFamily="34" charset="-122"/>
                    <a:ea typeface="微软雅黑" panose="020B0503020204020204" pitchFamily="34" charset="-122"/>
                  </a:rPr>
                  <a:t>将</a:t>
                </a:r>
                <a:r>
                  <a:rPr lang="zh-CN" altLang="en-US" sz="1600" dirty="0">
                    <a:solidFill>
                      <a:srgbClr val="666666"/>
                    </a:solidFill>
                    <a:latin typeface="微软雅黑" panose="020B0503020204020204" pitchFamily="34" charset="-122"/>
                    <a:ea typeface="微软雅黑" panose="020B0503020204020204" pitchFamily="34" charset="-122"/>
                  </a:rPr>
                  <a:t>平面上 </a:t>
                </a:r>
                <a:r>
                  <a:rPr lang="en-US" altLang="zh-CN" sz="1600" dirty="0">
                    <a:solidFill>
                      <a:srgbClr val="666666"/>
                    </a:solidFill>
                    <a:latin typeface="微软雅黑" panose="020B0503020204020204" pitchFamily="34" charset="-122"/>
                    <a:ea typeface="微软雅黑" panose="020B0503020204020204" pitchFamily="34" charset="-122"/>
                  </a:rPr>
                  <a:t>n</a:t>
                </a:r>
                <a:r>
                  <a:rPr lang="zh-CN" altLang="en-US" sz="1600" dirty="0">
                    <a:solidFill>
                      <a:srgbClr val="666666"/>
                    </a:solidFill>
                    <a:latin typeface="微软雅黑" panose="020B0503020204020204" pitchFamily="34" charset="-122"/>
                    <a:ea typeface="微软雅黑" panose="020B0503020204020204" pitchFamily="34" charset="-122"/>
                  </a:rPr>
                  <a:t> 个点的物品运送到同一个目的地，第</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个点上的产品数量为</a:t>
                </a:r>
                <a:r>
                  <a:rPr lang="en-US" altLang="zh-CN" sz="1600" dirty="0" err="1">
                    <a:solidFill>
                      <a:srgbClr val="666666"/>
                    </a:solidFill>
                    <a:latin typeface="微软雅黑" panose="020B0503020204020204" pitchFamily="34" charset="-122"/>
                    <a:ea typeface="微软雅黑" panose="020B0503020204020204" pitchFamily="34" charset="-122"/>
                  </a:rPr>
                  <a:t>a</a:t>
                </a:r>
                <a:r>
                  <a:rPr lang="en-US" altLang="zh-CN" sz="1600" baseline="-250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 点与 </a:t>
                </a:r>
                <a:r>
                  <a:rPr lang="en-US" altLang="zh-CN" sz="1600" dirty="0">
                    <a:solidFill>
                      <a:srgbClr val="666666"/>
                    </a:solidFill>
                    <a:latin typeface="微软雅黑" panose="020B0503020204020204" pitchFamily="34" charset="-122"/>
                    <a:ea typeface="微软雅黑" panose="020B0503020204020204" pitchFamily="34" charset="-122"/>
                  </a:rPr>
                  <a:t>j</a:t>
                </a:r>
                <a:r>
                  <a:rPr lang="zh-CN" altLang="en-US" sz="1600" dirty="0">
                    <a:solidFill>
                      <a:srgbClr val="666666"/>
                    </a:solidFill>
                    <a:latin typeface="微软雅黑" panose="020B0503020204020204" pitchFamily="34" charset="-122"/>
                    <a:ea typeface="微软雅黑" panose="020B0503020204020204" pitchFamily="34" charset="-122"/>
                  </a:rPr>
                  <a:t> 点之间的距离为</a:t>
                </a:r>
                <a:r>
                  <a:rPr lang="en-US" altLang="zh-CN" sz="1600" dirty="0" err="1">
                    <a:solidFill>
                      <a:srgbClr val="666666"/>
                    </a:solidFill>
                    <a:latin typeface="微软雅黑" panose="020B0503020204020204" pitchFamily="34" charset="-122"/>
                    <a:ea typeface="微软雅黑" panose="020B0503020204020204" pitchFamily="34" charset="-122"/>
                  </a:rPr>
                  <a:t>S</a:t>
                </a:r>
                <a:r>
                  <a:rPr lang="en-US" altLang="zh-CN" sz="1600" baseline="-25000" dirty="0" err="1">
                    <a:solidFill>
                      <a:srgbClr val="666666"/>
                    </a:solidFill>
                    <a:latin typeface="微软雅黑" panose="020B0503020204020204" pitchFamily="34" charset="-122"/>
                    <a:ea typeface="微软雅黑" panose="020B0503020204020204" pitchFamily="34" charset="-122"/>
                  </a:rPr>
                  <a:t>ij</a:t>
                </a:r>
                <a:r>
                  <a:rPr lang="zh-CN" altLang="en-US" sz="1600" dirty="0">
                    <a:solidFill>
                      <a:srgbClr val="666666"/>
                    </a:solidFill>
                    <a:latin typeface="微软雅黑" panose="020B0503020204020204" pitchFamily="34" charset="-122"/>
                    <a:ea typeface="微软雅黑" panose="020B0503020204020204" pitchFamily="34" charset="-122"/>
                  </a:rPr>
                  <a:t>，</a:t>
                </a:r>
                <a:r>
                  <a:rPr lang="en-US" altLang="zh-CN" sz="1600" dirty="0" err="1">
                    <a:solidFill>
                      <a:srgbClr val="666666"/>
                    </a:solidFill>
                    <a:latin typeface="微软雅黑" panose="020B0503020204020204" pitchFamily="34" charset="-122"/>
                    <a:ea typeface="微软雅黑" panose="020B0503020204020204" pitchFamily="34" charset="-122"/>
                  </a:rPr>
                  <a:t>i</a:t>
                </a:r>
                <a:r>
                  <a:rPr lang="zh-CN" altLang="en-US" sz="1600" dirty="0">
                    <a:solidFill>
                      <a:srgbClr val="666666"/>
                    </a:solidFill>
                    <a:latin typeface="微软雅黑" panose="020B0503020204020204" pitchFamily="34" charset="-122"/>
                    <a:ea typeface="微软雅黑" panose="020B0503020204020204" pitchFamily="34" charset="-122"/>
                  </a:rPr>
                  <a:t> 点与目的地的距离为</a:t>
                </a:r>
                <a:r>
                  <a:rPr lang="en-US" altLang="zh-CN" sz="1600" dirty="0">
                    <a:solidFill>
                      <a:srgbClr val="666666"/>
                    </a:solidFill>
                    <a:latin typeface="微软雅黑" panose="020B0503020204020204" pitchFamily="34" charset="-122"/>
                    <a:ea typeface="微软雅黑" panose="020B0503020204020204" pitchFamily="34" charset="-122"/>
                  </a:rPr>
                  <a:t>S</a:t>
                </a:r>
                <a:r>
                  <a:rPr lang="en-US" altLang="zh-CN" sz="1600" baseline="-25000" dirty="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endParaRPr lang="en-US" altLang="zh-CN" sz="1600" dirty="0" smtClean="0">
                  <a:solidFill>
                    <a:srgbClr val="666666"/>
                  </a:solidFill>
                  <a:latin typeface="微软雅黑" panose="020B0503020204020204" pitchFamily="34" charset="-122"/>
                  <a:ea typeface="微软雅黑" panose="020B0503020204020204" pitchFamily="34" charset="-122"/>
                </a:endParaRPr>
              </a:p>
              <a:p>
                <a:r>
                  <a:rPr lang="zh-CN" altLang="en-US" sz="1600" dirty="0" smtClean="0">
                    <a:solidFill>
                      <a:srgbClr val="666666"/>
                    </a:solidFill>
                    <a:latin typeface="微软雅黑" panose="020B0503020204020204" pitchFamily="34" charset="-122"/>
                    <a:ea typeface="微软雅黑" panose="020B0503020204020204" pitchFamily="34" charset="-122"/>
                  </a:rPr>
                  <a:t>将问题进行简化，量化运输成本，使问题可计算。假设两点之间运输成本与距离成正相关，比例系数为 </a:t>
                </a:r>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；同时，运输的交通工具大小与运输的物品数量多少有关（这里假设运输交通工具不同，运输时间均相同），那么假设运输成本也与运输物品数量成正相关，比例系数为 </a:t>
                </a:r>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。那么将 </a:t>
                </a:r>
                <a:r>
                  <a:rPr lang="en-US" altLang="zh-CN" sz="1600" dirty="0" err="1" smtClean="0">
                    <a:solidFill>
                      <a:srgbClr val="666666"/>
                    </a:solidFill>
                    <a:latin typeface="微软雅黑" panose="020B0503020204020204" pitchFamily="34" charset="-122"/>
                    <a:ea typeface="微软雅黑" panose="020B0503020204020204" pitchFamily="34" charset="-122"/>
                  </a:rPr>
                  <a:t>i</a:t>
                </a:r>
                <a:r>
                  <a:rPr lang="zh-CN" altLang="en-US" sz="1600" dirty="0" smtClean="0">
                    <a:solidFill>
                      <a:srgbClr val="666666"/>
                    </a:solidFill>
                    <a:latin typeface="微软雅黑" panose="020B0503020204020204" pitchFamily="34" charset="-122"/>
                    <a:ea typeface="微软雅黑" panose="020B0503020204020204" pitchFamily="34" charset="-122"/>
                  </a:rPr>
                  <a:t> 点的物品运输到 </a:t>
                </a:r>
                <a:r>
                  <a:rPr lang="en-US" altLang="zh-CN" sz="1600" dirty="0" smtClean="0">
                    <a:solidFill>
                      <a:srgbClr val="666666"/>
                    </a:solidFill>
                    <a:latin typeface="微软雅黑" panose="020B0503020204020204" pitchFamily="34" charset="-122"/>
                    <a:ea typeface="微软雅黑" panose="020B0503020204020204" pitchFamily="34" charset="-122"/>
                  </a:rPr>
                  <a:t>j</a:t>
                </a:r>
                <a:r>
                  <a:rPr lang="zh-CN" altLang="en-US" sz="1600" dirty="0" smtClean="0">
                    <a:solidFill>
                      <a:srgbClr val="666666"/>
                    </a:solidFill>
                    <a:latin typeface="微软雅黑" panose="020B0503020204020204" pitchFamily="34" charset="-122"/>
                    <a:ea typeface="微软雅黑" panose="020B0503020204020204" pitchFamily="34" charset="-122"/>
                  </a:rPr>
                  <a:t> 点的运费</a:t>
                </a:r>
                <a:r>
                  <a:rPr lang="en-US" altLang="zh-CN" sz="1600" dirty="0" err="1" smtClean="0">
                    <a:solidFill>
                      <a:srgbClr val="666666"/>
                    </a:solidFill>
                    <a:latin typeface="微软雅黑" panose="020B0503020204020204" pitchFamily="34" charset="-122"/>
                    <a:ea typeface="微软雅黑" panose="020B0503020204020204" pitchFamily="34" charset="-122"/>
                  </a:rPr>
                  <a:t>W</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 ＝ </a:t>
                </a:r>
                <a:r>
                  <a:rPr lang="en-US" altLang="zh-CN" sz="1600" dirty="0" err="1" smtClean="0">
                    <a:solidFill>
                      <a:srgbClr val="666666"/>
                    </a:solidFill>
                    <a:latin typeface="微软雅黑" panose="020B0503020204020204" pitchFamily="34" charset="-122"/>
                    <a:ea typeface="微软雅黑" panose="020B0503020204020204" pitchFamily="34" charset="-122"/>
                  </a:rPr>
                  <a:t>S</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smtClean="0">
                    <a:solidFill>
                      <a:srgbClr val="666666"/>
                    </a:solidFill>
                    <a:latin typeface="微软雅黑" panose="020B0503020204020204" pitchFamily="34" charset="-122"/>
                    <a:ea typeface="微软雅黑" panose="020B0503020204020204" pitchFamily="34" charset="-122"/>
                  </a:rPr>
                  <a:t>x</a:t>
                </a:r>
                <a:r>
                  <a:rPr lang="zh-CN" altLang="en-US" sz="1600" dirty="0" smtClean="0">
                    <a:solidFill>
                      <a:srgbClr val="666666"/>
                    </a:solidFill>
                    <a:latin typeface="微软雅黑" panose="020B0503020204020204" pitchFamily="34" charset="-122"/>
                    <a:ea typeface="微软雅黑" panose="020B0503020204020204" pitchFamily="34" charset="-122"/>
                  </a:rPr>
                  <a:t> ＋ </a:t>
                </a:r>
                <a:r>
                  <a:rPr lang="en-US" altLang="zh-CN" sz="1600" dirty="0" err="1" smtClean="0">
                    <a:solidFill>
                      <a:srgbClr val="666666"/>
                    </a:solidFill>
                    <a:latin typeface="微软雅黑" panose="020B0503020204020204" pitchFamily="34" charset="-122"/>
                    <a:ea typeface="微软雅黑" panose="020B0503020204020204" pitchFamily="34" charset="-122"/>
                  </a:rPr>
                  <a:t>a</a:t>
                </a:r>
                <a:r>
                  <a:rPr lang="en-US" altLang="zh-CN" sz="1600" baseline="-25000" dirty="0" err="1" smtClean="0">
                    <a:solidFill>
                      <a:srgbClr val="666666"/>
                    </a:solidFill>
                    <a:latin typeface="微软雅黑" panose="020B0503020204020204" pitchFamily="34" charset="-122"/>
                    <a:ea typeface="微软雅黑" panose="020B0503020204020204" pitchFamily="34" charset="-122"/>
                  </a:rPr>
                  <a:t>ij</a:t>
                </a:r>
                <a:r>
                  <a:rPr lang="zh-CN" altLang="en-US" sz="1600" dirty="0" smtClean="0">
                    <a:solidFill>
                      <a:srgbClr val="666666"/>
                    </a:solidFill>
                    <a:latin typeface="微软雅黑" panose="020B0503020204020204" pitchFamily="34" charset="-122"/>
                    <a:ea typeface="微软雅黑" panose="020B0503020204020204" pitchFamily="34" charset="-122"/>
                  </a:rPr>
                  <a:t>＊</a:t>
                </a:r>
                <a:r>
                  <a:rPr lang="en-US" altLang="zh-CN" sz="1600" dirty="0" smtClean="0">
                    <a:solidFill>
                      <a:srgbClr val="666666"/>
                    </a:solidFill>
                    <a:latin typeface="微软雅黑" panose="020B0503020204020204" pitchFamily="34" charset="-122"/>
                    <a:ea typeface="微软雅黑" panose="020B0503020204020204" pitchFamily="34" charset="-122"/>
                  </a:rPr>
                  <a:t>y</a:t>
                </a:r>
                <a:r>
                  <a:rPr lang="zh-CN" altLang="en-US" sz="1600" dirty="0" smtClean="0">
                    <a:solidFill>
                      <a:srgbClr val="666666"/>
                    </a:solidFill>
                    <a:latin typeface="微软雅黑" panose="020B0503020204020204" pitchFamily="34" charset="-122"/>
                    <a:ea typeface="微软雅黑" panose="020B0503020204020204" pitchFamily="34" charset="-122"/>
                  </a:rPr>
                  <a:t>。</a:t>
                </a:r>
                <a:endParaRPr lang="en-US" altLang="zh-CN" sz="1600" dirty="0" smtClean="0">
                  <a:solidFill>
                    <a:srgbClr val="666666"/>
                  </a:solidFill>
                  <a:latin typeface="微软雅黑" panose="020B0503020204020204" pitchFamily="34" charset="-122"/>
                  <a:ea typeface="微软雅黑" panose="020B0503020204020204" pitchFamily="34" charset="-122"/>
                </a:endParaRPr>
              </a:p>
              <a:p>
                <a:endParaRPr lang="en-US" altLang="zh-CN" sz="1600" dirty="0">
                  <a:solidFill>
                    <a:srgbClr val="666666"/>
                  </a:solidFill>
                  <a:latin typeface="微软雅黑" panose="020B0503020204020204" pitchFamily="34" charset="-122"/>
                  <a:ea typeface="微软雅黑" panose="020B0503020204020204" pitchFamily="34" charset="-122"/>
                </a:endParaRPr>
              </a:p>
              <a:p>
                <a:r>
                  <a:rPr lang="zh-CN" altLang="en-US" sz="1600" dirty="0" smtClean="0">
                    <a:solidFill>
                      <a:srgbClr val="666666"/>
                    </a:solidFill>
                    <a:latin typeface="微软雅黑" panose="020B0503020204020204" pitchFamily="34" charset="-122"/>
                    <a:ea typeface="微软雅黑" panose="020B0503020204020204" pitchFamily="34" charset="-122"/>
                  </a:rPr>
                  <a:t>根据上述已知条件，计算出将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个点的物品全部运输到目的地的成本最低方案，并计算总成本。</a:t>
                </a:r>
                <a:endParaRPr lang="en-US" altLang="zh-CN" sz="1600" dirty="0" smtClean="0">
                  <a:solidFill>
                    <a:srgbClr val="666666"/>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90609085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pSp>
        <p:nvGrpSpPr>
          <p:cNvPr id="14" name="组合 13"/>
          <p:cNvGrpSpPr/>
          <p:nvPr/>
        </p:nvGrpSpPr>
        <p:grpSpPr>
          <a:xfrm>
            <a:off x="1559719"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a:spLocks/>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12" name="Freeform 7"/>
              <p:cNvSpPr>
                <a:spLocks/>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模型解决</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80832192"/>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模型建立</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 name="直接连接符 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模型解决</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043710"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算法证明</a:t>
            </a:r>
            <a:endParaRPr lang="en-US" altLang="zh-CN" spc="300" dirty="0" smtClean="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应用场景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3919526" y="2092030"/>
            <a:ext cx="1226081" cy="690765"/>
            <a:chOff x="5174606" y="2435101"/>
            <a:chExt cx="1000370" cy="690765"/>
          </a:xfrm>
        </p:grpSpPr>
        <p:sp>
          <p:nvSpPr>
            <p:cNvPr id="22" name="Freeform 6"/>
            <p:cNvSpPr>
              <a:spLocks/>
            </p:cNvSpPr>
            <p:nvPr/>
          </p:nvSpPr>
          <p:spPr bwMode="auto">
            <a:xfrm>
              <a:off x="5221047" y="2435101"/>
              <a:ext cx="915744" cy="405584"/>
            </a:xfrm>
            <a:custGeom>
              <a:avLst/>
              <a:gdLst>
                <a:gd name="T0" fmla="*/ 1125 w 1125"/>
                <a:gd name="T1" fmla="*/ 2 h 498"/>
                <a:gd name="T2" fmla="*/ 1111 w 1125"/>
                <a:gd name="T3" fmla="*/ 19 h 498"/>
                <a:gd name="T4" fmla="*/ 588 w 1125"/>
                <a:gd name="T5" fmla="*/ 486 h 498"/>
                <a:gd name="T6" fmla="*/ 550 w 1125"/>
                <a:gd name="T7" fmla="*/ 484 h 498"/>
                <a:gd name="T8" fmla="*/ 82 w 1125"/>
                <a:gd name="T9" fmla="*/ 83 h 498"/>
                <a:gd name="T10" fmla="*/ 9 w 1125"/>
                <a:gd name="T11" fmla="*/ 20 h 498"/>
                <a:gd name="T12" fmla="*/ 0 w 1125"/>
                <a:gd name="T13" fmla="*/ 6 h 498"/>
                <a:gd name="T14" fmla="*/ 17 w 1125"/>
                <a:gd name="T15" fmla="*/ 0 h 498"/>
                <a:gd name="T16" fmla="*/ 572 w 1125"/>
                <a:gd name="T17" fmla="*/ 0 h 498"/>
                <a:gd name="T18" fmla="*/ 1081 w 1125"/>
                <a:gd name="T19" fmla="*/ 0 h 498"/>
                <a:gd name="T20" fmla="*/ 1125 w 1125"/>
                <a:gd name="T21" fmla="*/ 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5" h="498">
                  <a:moveTo>
                    <a:pt x="1125" y="2"/>
                  </a:moveTo>
                  <a:cubicBezTo>
                    <a:pt x="1119" y="10"/>
                    <a:pt x="1116" y="15"/>
                    <a:pt x="1111" y="19"/>
                  </a:cubicBezTo>
                  <a:cubicBezTo>
                    <a:pt x="937" y="175"/>
                    <a:pt x="762" y="330"/>
                    <a:pt x="588" y="486"/>
                  </a:cubicBezTo>
                  <a:cubicBezTo>
                    <a:pt x="574" y="498"/>
                    <a:pt x="566" y="497"/>
                    <a:pt x="550" y="484"/>
                  </a:cubicBezTo>
                  <a:cubicBezTo>
                    <a:pt x="394" y="350"/>
                    <a:pt x="238" y="217"/>
                    <a:pt x="82" y="83"/>
                  </a:cubicBezTo>
                  <a:cubicBezTo>
                    <a:pt x="58" y="62"/>
                    <a:pt x="33" y="42"/>
                    <a:pt x="9" y="20"/>
                  </a:cubicBezTo>
                  <a:cubicBezTo>
                    <a:pt x="5" y="17"/>
                    <a:pt x="3" y="11"/>
                    <a:pt x="0" y="6"/>
                  </a:cubicBezTo>
                  <a:cubicBezTo>
                    <a:pt x="6" y="4"/>
                    <a:pt x="11" y="0"/>
                    <a:pt x="17" y="0"/>
                  </a:cubicBezTo>
                  <a:cubicBezTo>
                    <a:pt x="202" y="0"/>
                    <a:pt x="387" y="0"/>
                    <a:pt x="572" y="0"/>
                  </a:cubicBezTo>
                  <a:cubicBezTo>
                    <a:pt x="742" y="0"/>
                    <a:pt x="912" y="0"/>
                    <a:pt x="1081" y="0"/>
                  </a:cubicBezTo>
                  <a:cubicBezTo>
                    <a:pt x="1095" y="0"/>
                    <a:pt x="1108" y="1"/>
                    <a:pt x="1125" y="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3" name="Freeform 7"/>
            <p:cNvSpPr>
              <a:spLocks/>
            </p:cNvSpPr>
            <p:nvPr/>
          </p:nvSpPr>
          <p:spPr bwMode="auto">
            <a:xfrm>
              <a:off x="5216231" y="2790460"/>
              <a:ext cx="919873" cy="335406"/>
            </a:xfrm>
            <a:custGeom>
              <a:avLst/>
              <a:gdLst>
                <a:gd name="T0" fmla="*/ 730 w 1130"/>
                <a:gd name="T1" fmla="*/ 8 h 412"/>
                <a:gd name="T2" fmla="*/ 1130 w 1130"/>
                <a:gd name="T3" fmla="*/ 405 h 412"/>
                <a:gd name="T4" fmla="*/ 0 w 1130"/>
                <a:gd name="T5" fmla="*/ 406 h 412"/>
                <a:gd name="T6" fmla="*/ 409 w 1130"/>
                <a:gd name="T7" fmla="*/ 0 h 412"/>
                <a:gd name="T8" fmla="*/ 528 w 1130"/>
                <a:gd name="T9" fmla="*/ 102 h 412"/>
                <a:gd name="T10" fmla="*/ 558 w 1130"/>
                <a:gd name="T11" fmla="*/ 127 h 412"/>
                <a:gd name="T12" fmla="*/ 597 w 1130"/>
                <a:gd name="T13" fmla="*/ 127 h 412"/>
                <a:gd name="T14" fmla="*/ 730 w 1130"/>
                <a:gd name="T15" fmla="*/ 8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0" h="412">
                  <a:moveTo>
                    <a:pt x="730" y="8"/>
                  </a:moveTo>
                  <a:cubicBezTo>
                    <a:pt x="865" y="141"/>
                    <a:pt x="997" y="273"/>
                    <a:pt x="1130" y="405"/>
                  </a:cubicBezTo>
                  <a:cubicBezTo>
                    <a:pt x="1116" y="411"/>
                    <a:pt x="19" y="412"/>
                    <a:pt x="0" y="406"/>
                  </a:cubicBezTo>
                  <a:cubicBezTo>
                    <a:pt x="136" y="271"/>
                    <a:pt x="272" y="136"/>
                    <a:pt x="409" y="0"/>
                  </a:cubicBezTo>
                  <a:cubicBezTo>
                    <a:pt x="446" y="32"/>
                    <a:pt x="487" y="67"/>
                    <a:pt x="528" y="102"/>
                  </a:cubicBezTo>
                  <a:cubicBezTo>
                    <a:pt x="538" y="110"/>
                    <a:pt x="548" y="119"/>
                    <a:pt x="558" y="127"/>
                  </a:cubicBezTo>
                  <a:cubicBezTo>
                    <a:pt x="574" y="140"/>
                    <a:pt x="582" y="140"/>
                    <a:pt x="597" y="127"/>
                  </a:cubicBezTo>
                  <a:cubicBezTo>
                    <a:pt x="642" y="86"/>
                    <a:pt x="687" y="46"/>
                    <a:pt x="730" y="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4" name="Freeform 8"/>
            <p:cNvSpPr>
              <a:spLocks/>
            </p:cNvSpPr>
            <p:nvPr/>
          </p:nvSpPr>
          <p:spPr bwMode="auto">
            <a:xfrm>
              <a:off x="5174606" y="2473630"/>
              <a:ext cx="334718" cy="609923"/>
            </a:xfrm>
            <a:custGeom>
              <a:avLst/>
              <a:gdLst>
                <a:gd name="T0" fmla="*/ 6 w 411"/>
                <a:gd name="T1" fmla="*/ 749 h 749"/>
                <a:gd name="T2" fmla="*/ 7 w 411"/>
                <a:gd name="T3" fmla="*/ 0 h 749"/>
                <a:gd name="T4" fmla="*/ 411 w 411"/>
                <a:gd name="T5" fmla="*/ 347 h 749"/>
                <a:gd name="T6" fmla="*/ 6 w 411"/>
                <a:gd name="T7" fmla="*/ 749 h 749"/>
              </a:gdLst>
              <a:ahLst/>
              <a:cxnLst>
                <a:cxn ang="0">
                  <a:pos x="T0" y="T1"/>
                </a:cxn>
                <a:cxn ang="0">
                  <a:pos x="T2" y="T3"/>
                </a:cxn>
                <a:cxn ang="0">
                  <a:pos x="T4" y="T5"/>
                </a:cxn>
                <a:cxn ang="0">
                  <a:pos x="T6" y="T7"/>
                </a:cxn>
              </a:cxnLst>
              <a:rect l="0" t="0" r="r" b="b"/>
              <a:pathLst>
                <a:path w="411" h="749">
                  <a:moveTo>
                    <a:pt x="6" y="749"/>
                  </a:moveTo>
                  <a:cubicBezTo>
                    <a:pt x="0" y="736"/>
                    <a:pt x="0" y="20"/>
                    <a:pt x="7" y="0"/>
                  </a:cubicBezTo>
                  <a:cubicBezTo>
                    <a:pt x="142" y="116"/>
                    <a:pt x="276" y="231"/>
                    <a:pt x="411" y="347"/>
                  </a:cubicBezTo>
                  <a:cubicBezTo>
                    <a:pt x="275" y="481"/>
                    <a:pt x="140" y="615"/>
                    <a:pt x="6" y="749"/>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25" name="Freeform 9"/>
            <p:cNvSpPr>
              <a:spLocks/>
            </p:cNvSpPr>
            <p:nvPr/>
          </p:nvSpPr>
          <p:spPr bwMode="auto">
            <a:xfrm>
              <a:off x="5849546" y="2474318"/>
              <a:ext cx="325430" cy="609235"/>
            </a:xfrm>
            <a:custGeom>
              <a:avLst/>
              <a:gdLst>
                <a:gd name="T0" fmla="*/ 0 w 400"/>
                <a:gd name="T1" fmla="*/ 353 h 748"/>
                <a:gd name="T2" fmla="*/ 397 w 400"/>
                <a:gd name="T3" fmla="*/ 0 h 748"/>
                <a:gd name="T4" fmla="*/ 400 w 400"/>
                <a:gd name="T5" fmla="*/ 22 h 748"/>
                <a:gd name="T6" fmla="*/ 400 w 400"/>
                <a:gd name="T7" fmla="*/ 728 h 748"/>
                <a:gd name="T8" fmla="*/ 397 w 400"/>
                <a:gd name="T9" fmla="*/ 748 h 748"/>
                <a:gd name="T10" fmla="*/ 0 w 400"/>
                <a:gd name="T11" fmla="*/ 353 h 748"/>
              </a:gdLst>
              <a:ahLst/>
              <a:cxnLst>
                <a:cxn ang="0">
                  <a:pos x="T0" y="T1"/>
                </a:cxn>
                <a:cxn ang="0">
                  <a:pos x="T2" y="T3"/>
                </a:cxn>
                <a:cxn ang="0">
                  <a:pos x="T4" y="T5"/>
                </a:cxn>
                <a:cxn ang="0">
                  <a:pos x="T6" y="T7"/>
                </a:cxn>
                <a:cxn ang="0">
                  <a:pos x="T8" y="T9"/>
                </a:cxn>
                <a:cxn ang="0">
                  <a:pos x="T10" y="T11"/>
                </a:cxn>
              </a:cxnLst>
              <a:rect l="0" t="0" r="r" b="b"/>
              <a:pathLst>
                <a:path w="400" h="748">
                  <a:moveTo>
                    <a:pt x="0" y="353"/>
                  </a:moveTo>
                  <a:cubicBezTo>
                    <a:pt x="132" y="236"/>
                    <a:pt x="263" y="119"/>
                    <a:pt x="397" y="0"/>
                  </a:cubicBezTo>
                  <a:cubicBezTo>
                    <a:pt x="398" y="9"/>
                    <a:pt x="400" y="15"/>
                    <a:pt x="400" y="22"/>
                  </a:cubicBezTo>
                  <a:cubicBezTo>
                    <a:pt x="400" y="257"/>
                    <a:pt x="400" y="492"/>
                    <a:pt x="400" y="728"/>
                  </a:cubicBezTo>
                  <a:cubicBezTo>
                    <a:pt x="400" y="735"/>
                    <a:pt x="398" y="742"/>
                    <a:pt x="397" y="748"/>
                  </a:cubicBezTo>
                  <a:cubicBezTo>
                    <a:pt x="265" y="617"/>
                    <a:pt x="133" y="486"/>
                    <a:pt x="0" y="35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76" name="组合 75"/>
          <p:cNvGrpSpPr/>
          <p:nvPr/>
        </p:nvGrpSpPr>
        <p:grpSpPr>
          <a:xfrm>
            <a:off x="1081826" y="1936928"/>
            <a:ext cx="1093895" cy="955612"/>
            <a:chOff x="882603" y="2302677"/>
            <a:chExt cx="1093895" cy="955612"/>
          </a:xfrm>
        </p:grpSpPr>
        <p:sp>
          <p:nvSpPr>
            <p:cNvPr id="31" name="Freeform 14"/>
            <p:cNvSpPr>
              <a:spLocks/>
            </p:cNvSpPr>
            <p:nvPr/>
          </p:nvSpPr>
          <p:spPr bwMode="auto">
            <a:xfrm>
              <a:off x="882603" y="2302677"/>
              <a:ext cx="820672" cy="955612"/>
            </a:xfrm>
            <a:custGeom>
              <a:avLst/>
              <a:gdLst>
                <a:gd name="T0" fmla="*/ 908 w 1036"/>
                <a:gd name="T1" fmla="*/ 372 h 1206"/>
                <a:gd name="T2" fmla="*/ 908 w 1036"/>
                <a:gd name="T3" fmla="*/ 296 h 1206"/>
                <a:gd name="T4" fmla="*/ 908 w 1036"/>
                <a:gd name="T5" fmla="*/ 152 h 1206"/>
                <a:gd name="T6" fmla="*/ 883 w 1036"/>
                <a:gd name="T7" fmla="*/ 128 h 1206"/>
                <a:gd name="T8" fmla="*/ 405 w 1036"/>
                <a:gd name="T9" fmla="*/ 128 h 1206"/>
                <a:gd name="T10" fmla="*/ 387 w 1036"/>
                <a:gd name="T11" fmla="*/ 128 h 1206"/>
                <a:gd name="T12" fmla="*/ 387 w 1036"/>
                <a:gd name="T13" fmla="*/ 150 h 1206"/>
                <a:gd name="T14" fmla="*/ 387 w 1036"/>
                <a:gd name="T15" fmla="*/ 296 h 1206"/>
                <a:gd name="T16" fmla="*/ 295 w 1036"/>
                <a:gd name="T17" fmla="*/ 386 h 1206"/>
                <a:gd name="T18" fmla="*/ 145 w 1036"/>
                <a:gd name="T19" fmla="*/ 386 h 1206"/>
                <a:gd name="T20" fmla="*/ 128 w 1036"/>
                <a:gd name="T21" fmla="*/ 386 h 1206"/>
                <a:gd name="T22" fmla="*/ 128 w 1036"/>
                <a:gd name="T23" fmla="*/ 404 h 1206"/>
                <a:gd name="T24" fmla="*/ 128 w 1036"/>
                <a:gd name="T25" fmla="*/ 1052 h 1206"/>
                <a:gd name="T26" fmla="*/ 153 w 1036"/>
                <a:gd name="T27" fmla="*/ 1078 h 1206"/>
                <a:gd name="T28" fmla="*/ 882 w 1036"/>
                <a:gd name="T29" fmla="*/ 1078 h 1206"/>
                <a:gd name="T30" fmla="*/ 908 w 1036"/>
                <a:gd name="T31" fmla="*/ 1052 h 1206"/>
                <a:gd name="T32" fmla="*/ 908 w 1036"/>
                <a:gd name="T33" fmla="*/ 869 h 1206"/>
                <a:gd name="T34" fmla="*/ 914 w 1036"/>
                <a:gd name="T35" fmla="*/ 851 h 1206"/>
                <a:gd name="T36" fmla="*/ 1028 w 1036"/>
                <a:gd name="T37" fmla="*/ 729 h 1206"/>
                <a:gd name="T38" fmla="*/ 1035 w 1036"/>
                <a:gd name="T39" fmla="*/ 724 h 1206"/>
                <a:gd name="T40" fmla="*/ 1036 w 1036"/>
                <a:gd name="T41" fmla="*/ 738 h 1206"/>
                <a:gd name="T42" fmla="*/ 1036 w 1036"/>
                <a:gd name="T43" fmla="*/ 1069 h 1206"/>
                <a:gd name="T44" fmla="*/ 899 w 1036"/>
                <a:gd name="T45" fmla="*/ 1206 h 1206"/>
                <a:gd name="T46" fmla="*/ 133 w 1036"/>
                <a:gd name="T47" fmla="*/ 1206 h 1206"/>
                <a:gd name="T48" fmla="*/ 0 w 1036"/>
                <a:gd name="T49" fmla="*/ 1073 h 1206"/>
                <a:gd name="T50" fmla="*/ 0 w 1036"/>
                <a:gd name="T51" fmla="*/ 316 h 1206"/>
                <a:gd name="T52" fmla="*/ 19 w 1036"/>
                <a:gd name="T53" fmla="*/ 267 h 1206"/>
                <a:gd name="T54" fmla="*/ 265 w 1036"/>
                <a:gd name="T55" fmla="*/ 27 h 1206"/>
                <a:gd name="T56" fmla="*/ 331 w 1036"/>
                <a:gd name="T57" fmla="*/ 0 h 1206"/>
                <a:gd name="T58" fmla="*/ 902 w 1036"/>
                <a:gd name="T59" fmla="*/ 0 h 1206"/>
                <a:gd name="T60" fmla="*/ 1036 w 1036"/>
                <a:gd name="T61" fmla="*/ 129 h 1206"/>
                <a:gd name="T62" fmla="*/ 1035 w 1036"/>
                <a:gd name="T63" fmla="*/ 206 h 1206"/>
                <a:gd name="T64" fmla="*/ 1028 w 1036"/>
                <a:gd name="T65" fmla="*/ 224 h 1206"/>
                <a:gd name="T66" fmla="*/ 942 w 1036"/>
                <a:gd name="T67" fmla="*/ 328 h 1206"/>
                <a:gd name="T68" fmla="*/ 921 w 1036"/>
                <a:gd name="T69" fmla="*/ 358 h 1206"/>
                <a:gd name="T70" fmla="*/ 908 w 1036"/>
                <a:gd name="T71" fmla="*/ 372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6" h="1206">
                  <a:moveTo>
                    <a:pt x="908" y="372"/>
                  </a:moveTo>
                  <a:cubicBezTo>
                    <a:pt x="908" y="344"/>
                    <a:pt x="908" y="320"/>
                    <a:pt x="908" y="296"/>
                  </a:cubicBezTo>
                  <a:cubicBezTo>
                    <a:pt x="908" y="248"/>
                    <a:pt x="908" y="200"/>
                    <a:pt x="908" y="152"/>
                  </a:cubicBezTo>
                  <a:cubicBezTo>
                    <a:pt x="908" y="131"/>
                    <a:pt x="905" y="128"/>
                    <a:pt x="883" y="128"/>
                  </a:cubicBezTo>
                  <a:cubicBezTo>
                    <a:pt x="724" y="128"/>
                    <a:pt x="565" y="128"/>
                    <a:pt x="405" y="128"/>
                  </a:cubicBezTo>
                  <a:cubicBezTo>
                    <a:pt x="400" y="128"/>
                    <a:pt x="394" y="128"/>
                    <a:pt x="387" y="128"/>
                  </a:cubicBezTo>
                  <a:cubicBezTo>
                    <a:pt x="387" y="137"/>
                    <a:pt x="387" y="144"/>
                    <a:pt x="387" y="150"/>
                  </a:cubicBezTo>
                  <a:cubicBezTo>
                    <a:pt x="387" y="199"/>
                    <a:pt x="387" y="247"/>
                    <a:pt x="387" y="296"/>
                  </a:cubicBezTo>
                  <a:cubicBezTo>
                    <a:pt x="386" y="352"/>
                    <a:pt x="351" y="386"/>
                    <a:pt x="295" y="386"/>
                  </a:cubicBezTo>
                  <a:cubicBezTo>
                    <a:pt x="245" y="386"/>
                    <a:pt x="195" y="386"/>
                    <a:pt x="145" y="386"/>
                  </a:cubicBezTo>
                  <a:cubicBezTo>
                    <a:pt x="140" y="386"/>
                    <a:pt x="135" y="386"/>
                    <a:pt x="128" y="386"/>
                  </a:cubicBezTo>
                  <a:cubicBezTo>
                    <a:pt x="128" y="394"/>
                    <a:pt x="128" y="399"/>
                    <a:pt x="128" y="404"/>
                  </a:cubicBezTo>
                  <a:cubicBezTo>
                    <a:pt x="128" y="620"/>
                    <a:pt x="128" y="836"/>
                    <a:pt x="128" y="1052"/>
                  </a:cubicBezTo>
                  <a:cubicBezTo>
                    <a:pt x="128" y="1076"/>
                    <a:pt x="130" y="1078"/>
                    <a:pt x="153" y="1078"/>
                  </a:cubicBezTo>
                  <a:cubicBezTo>
                    <a:pt x="396" y="1078"/>
                    <a:pt x="639" y="1078"/>
                    <a:pt x="882" y="1078"/>
                  </a:cubicBezTo>
                  <a:cubicBezTo>
                    <a:pt x="906" y="1078"/>
                    <a:pt x="908" y="1076"/>
                    <a:pt x="908" y="1052"/>
                  </a:cubicBezTo>
                  <a:cubicBezTo>
                    <a:pt x="908" y="991"/>
                    <a:pt x="908" y="930"/>
                    <a:pt x="908" y="869"/>
                  </a:cubicBezTo>
                  <a:cubicBezTo>
                    <a:pt x="908" y="863"/>
                    <a:pt x="910" y="855"/>
                    <a:pt x="914" y="851"/>
                  </a:cubicBezTo>
                  <a:cubicBezTo>
                    <a:pt x="952" y="810"/>
                    <a:pt x="990" y="770"/>
                    <a:pt x="1028" y="729"/>
                  </a:cubicBezTo>
                  <a:cubicBezTo>
                    <a:pt x="1030" y="728"/>
                    <a:pt x="1031" y="727"/>
                    <a:pt x="1035" y="724"/>
                  </a:cubicBezTo>
                  <a:cubicBezTo>
                    <a:pt x="1035" y="730"/>
                    <a:pt x="1036" y="734"/>
                    <a:pt x="1036" y="738"/>
                  </a:cubicBezTo>
                  <a:cubicBezTo>
                    <a:pt x="1036" y="849"/>
                    <a:pt x="1036" y="959"/>
                    <a:pt x="1036" y="1069"/>
                  </a:cubicBezTo>
                  <a:cubicBezTo>
                    <a:pt x="1035" y="1151"/>
                    <a:pt x="981" y="1206"/>
                    <a:pt x="899" y="1206"/>
                  </a:cubicBezTo>
                  <a:cubicBezTo>
                    <a:pt x="643" y="1206"/>
                    <a:pt x="388" y="1206"/>
                    <a:pt x="133" y="1206"/>
                  </a:cubicBezTo>
                  <a:cubicBezTo>
                    <a:pt x="56" y="1206"/>
                    <a:pt x="0" y="1150"/>
                    <a:pt x="0" y="1073"/>
                  </a:cubicBezTo>
                  <a:cubicBezTo>
                    <a:pt x="0" y="821"/>
                    <a:pt x="0" y="568"/>
                    <a:pt x="0" y="316"/>
                  </a:cubicBezTo>
                  <a:cubicBezTo>
                    <a:pt x="0" y="297"/>
                    <a:pt x="6" y="281"/>
                    <a:pt x="19" y="267"/>
                  </a:cubicBezTo>
                  <a:cubicBezTo>
                    <a:pt x="101" y="187"/>
                    <a:pt x="183" y="107"/>
                    <a:pt x="265" y="27"/>
                  </a:cubicBezTo>
                  <a:cubicBezTo>
                    <a:pt x="283" y="9"/>
                    <a:pt x="305" y="0"/>
                    <a:pt x="331" y="0"/>
                  </a:cubicBezTo>
                  <a:cubicBezTo>
                    <a:pt x="521" y="0"/>
                    <a:pt x="712" y="0"/>
                    <a:pt x="902" y="0"/>
                  </a:cubicBezTo>
                  <a:cubicBezTo>
                    <a:pt x="978" y="1"/>
                    <a:pt x="1033" y="53"/>
                    <a:pt x="1036" y="129"/>
                  </a:cubicBezTo>
                  <a:cubicBezTo>
                    <a:pt x="1036" y="155"/>
                    <a:pt x="1036" y="180"/>
                    <a:pt x="1035" y="206"/>
                  </a:cubicBezTo>
                  <a:cubicBezTo>
                    <a:pt x="1035" y="212"/>
                    <a:pt x="1032" y="219"/>
                    <a:pt x="1028" y="224"/>
                  </a:cubicBezTo>
                  <a:cubicBezTo>
                    <a:pt x="999" y="259"/>
                    <a:pt x="970" y="293"/>
                    <a:pt x="942" y="328"/>
                  </a:cubicBezTo>
                  <a:cubicBezTo>
                    <a:pt x="934" y="337"/>
                    <a:pt x="928" y="348"/>
                    <a:pt x="921" y="358"/>
                  </a:cubicBezTo>
                  <a:cubicBezTo>
                    <a:pt x="918" y="362"/>
                    <a:pt x="914" y="365"/>
                    <a:pt x="908" y="37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2" name="Freeform 15"/>
            <p:cNvSpPr>
              <a:spLocks/>
            </p:cNvSpPr>
            <p:nvPr/>
          </p:nvSpPr>
          <p:spPr bwMode="auto">
            <a:xfrm>
              <a:off x="1362082" y="2640858"/>
              <a:ext cx="386396" cy="443988"/>
            </a:xfrm>
            <a:custGeom>
              <a:avLst/>
              <a:gdLst>
                <a:gd name="T0" fmla="*/ 351 w 488"/>
                <a:gd name="T1" fmla="*/ 0 h 560"/>
                <a:gd name="T2" fmla="*/ 488 w 488"/>
                <a:gd name="T3" fmla="*/ 114 h 560"/>
                <a:gd name="T4" fmla="*/ 431 w 488"/>
                <a:gd name="T5" fmla="*/ 180 h 560"/>
                <a:gd name="T6" fmla="*/ 127 w 488"/>
                <a:gd name="T7" fmla="*/ 490 h 560"/>
                <a:gd name="T8" fmla="*/ 39 w 488"/>
                <a:gd name="T9" fmla="*/ 554 h 560"/>
                <a:gd name="T10" fmla="*/ 5 w 488"/>
                <a:gd name="T11" fmla="*/ 560 h 560"/>
                <a:gd name="T12" fmla="*/ 4 w 488"/>
                <a:gd name="T13" fmla="*/ 526 h 560"/>
                <a:gd name="T14" fmla="*/ 64 w 488"/>
                <a:gd name="T15" fmla="*/ 404 h 560"/>
                <a:gd name="T16" fmla="*/ 347 w 488"/>
                <a:gd name="T17" fmla="*/ 7 h 560"/>
                <a:gd name="T18" fmla="*/ 351 w 488"/>
                <a:gd name="T1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560">
                  <a:moveTo>
                    <a:pt x="351" y="0"/>
                  </a:moveTo>
                  <a:cubicBezTo>
                    <a:pt x="398" y="39"/>
                    <a:pt x="443" y="76"/>
                    <a:pt x="488" y="114"/>
                  </a:cubicBezTo>
                  <a:cubicBezTo>
                    <a:pt x="469" y="137"/>
                    <a:pt x="450" y="159"/>
                    <a:pt x="431" y="180"/>
                  </a:cubicBezTo>
                  <a:cubicBezTo>
                    <a:pt x="336" y="289"/>
                    <a:pt x="238" y="396"/>
                    <a:pt x="127" y="490"/>
                  </a:cubicBezTo>
                  <a:cubicBezTo>
                    <a:pt x="100" y="514"/>
                    <a:pt x="69" y="534"/>
                    <a:pt x="39" y="554"/>
                  </a:cubicBezTo>
                  <a:cubicBezTo>
                    <a:pt x="30" y="560"/>
                    <a:pt x="17" y="558"/>
                    <a:pt x="5" y="560"/>
                  </a:cubicBezTo>
                  <a:cubicBezTo>
                    <a:pt x="5" y="549"/>
                    <a:pt x="0" y="536"/>
                    <a:pt x="4" y="526"/>
                  </a:cubicBezTo>
                  <a:cubicBezTo>
                    <a:pt x="23" y="485"/>
                    <a:pt x="41" y="443"/>
                    <a:pt x="64" y="404"/>
                  </a:cubicBezTo>
                  <a:cubicBezTo>
                    <a:pt x="147" y="264"/>
                    <a:pt x="245" y="134"/>
                    <a:pt x="347" y="7"/>
                  </a:cubicBezTo>
                  <a:cubicBezTo>
                    <a:pt x="348" y="5"/>
                    <a:pt x="349" y="3"/>
                    <a:pt x="351"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3" name="Freeform 16"/>
            <p:cNvSpPr>
              <a:spLocks/>
            </p:cNvSpPr>
            <p:nvPr/>
          </p:nvSpPr>
          <p:spPr bwMode="auto">
            <a:xfrm>
              <a:off x="1667783" y="2400113"/>
              <a:ext cx="273223" cy="299340"/>
            </a:xfrm>
            <a:custGeom>
              <a:avLst/>
              <a:gdLst>
                <a:gd name="T0" fmla="*/ 139 w 345"/>
                <a:gd name="T1" fmla="*/ 378 h 378"/>
                <a:gd name="T2" fmla="*/ 0 w 345"/>
                <a:gd name="T3" fmla="*/ 264 h 378"/>
                <a:gd name="T4" fmla="*/ 19 w 345"/>
                <a:gd name="T5" fmla="*/ 240 h 378"/>
                <a:gd name="T6" fmla="*/ 183 w 345"/>
                <a:gd name="T7" fmla="*/ 54 h 378"/>
                <a:gd name="T8" fmla="*/ 231 w 345"/>
                <a:gd name="T9" fmla="*/ 17 h 378"/>
                <a:gd name="T10" fmla="*/ 308 w 345"/>
                <a:gd name="T11" fmla="*/ 26 h 378"/>
                <a:gd name="T12" fmla="*/ 334 w 345"/>
                <a:gd name="T13" fmla="*/ 103 h 378"/>
                <a:gd name="T14" fmla="*/ 312 w 345"/>
                <a:gd name="T15" fmla="*/ 150 h 378"/>
                <a:gd name="T16" fmla="*/ 139 w 345"/>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78">
                  <a:moveTo>
                    <a:pt x="139" y="378"/>
                  </a:moveTo>
                  <a:cubicBezTo>
                    <a:pt x="90" y="338"/>
                    <a:pt x="46" y="301"/>
                    <a:pt x="0" y="264"/>
                  </a:cubicBezTo>
                  <a:cubicBezTo>
                    <a:pt x="7" y="255"/>
                    <a:pt x="13" y="247"/>
                    <a:pt x="19" y="240"/>
                  </a:cubicBezTo>
                  <a:cubicBezTo>
                    <a:pt x="74" y="178"/>
                    <a:pt x="128" y="115"/>
                    <a:pt x="183" y="54"/>
                  </a:cubicBezTo>
                  <a:cubicBezTo>
                    <a:pt x="196" y="39"/>
                    <a:pt x="214" y="27"/>
                    <a:pt x="231" y="17"/>
                  </a:cubicBezTo>
                  <a:cubicBezTo>
                    <a:pt x="259" y="0"/>
                    <a:pt x="280" y="4"/>
                    <a:pt x="308" y="26"/>
                  </a:cubicBezTo>
                  <a:cubicBezTo>
                    <a:pt x="336" y="50"/>
                    <a:pt x="345" y="73"/>
                    <a:pt x="334" y="103"/>
                  </a:cubicBezTo>
                  <a:cubicBezTo>
                    <a:pt x="328" y="119"/>
                    <a:pt x="322" y="136"/>
                    <a:pt x="312" y="150"/>
                  </a:cubicBezTo>
                  <a:cubicBezTo>
                    <a:pt x="255" y="226"/>
                    <a:pt x="197" y="301"/>
                    <a:pt x="139" y="37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4" name="Freeform 17"/>
            <p:cNvSpPr>
              <a:spLocks/>
            </p:cNvSpPr>
            <p:nvPr/>
          </p:nvSpPr>
          <p:spPr bwMode="auto">
            <a:xfrm>
              <a:off x="1088524" y="2679029"/>
              <a:ext cx="408829" cy="66632"/>
            </a:xfrm>
            <a:custGeom>
              <a:avLst/>
              <a:gdLst>
                <a:gd name="T0" fmla="*/ 257 w 516"/>
                <a:gd name="T1" fmla="*/ 0 h 84"/>
                <a:gd name="T2" fmla="*/ 496 w 516"/>
                <a:gd name="T3" fmla="*/ 0 h 84"/>
                <a:gd name="T4" fmla="*/ 516 w 516"/>
                <a:gd name="T5" fmla="*/ 19 h 84"/>
                <a:gd name="T6" fmla="*/ 516 w 516"/>
                <a:gd name="T7" fmla="*/ 49 h 84"/>
                <a:gd name="T8" fmla="*/ 481 w 516"/>
                <a:gd name="T9" fmla="*/ 84 h 84"/>
                <a:gd name="T10" fmla="*/ 23 w 516"/>
                <a:gd name="T11" fmla="*/ 84 h 84"/>
                <a:gd name="T12" fmla="*/ 0 w 516"/>
                <a:gd name="T13" fmla="*/ 61 h 84"/>
                <a:gd name="T14" fmla="*/ 0 w 516"/>
                <a:gd name="T15" fmla="*/ 22 h 84"/>
                <a:gd name="T16" fmla="*/ 22 w 516"/>
                <a:gd name="T17" fmla="*/ 0 h 84"/>
                <a:gd name="T18" fmla="*/ 257 w 516"/>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84">
                  <a:moveTo>
                    <a:pt x="257" y="0"/>
                  </a:moveTo>
                  <a:cubicBezTo>
                    <a:pt x="337" y="0"/>
                    <a:pt x="416" y="0"/>
                    <a:pt x="496" y="0"/>
                  </a:cubicBezTo>
                  <a:cubicBezTo>
                    <a:pt x="515" y="0"/>
                    <a:pt x="516" y="1"/>
                    <a:pt x="516" y="19"/>
                  </a:cubicBezTo>
                  <a:cubicBezTo>
                    <a:pt x="516" y="29"/>
                    <a:pt x="516" y="39"/>
                    <a:pt x="516" y="49"/>
                  </a:cubicBezTo>
                  <a:cubicBezTo>
                    <a:pt x="516" y="71"/>
                    <a:pt x="503" y="84"/>
                    <a:pt x="481" y="84"/>
                  </a:cubicBezTo>
                  <a:cubicBezTo>
                    <a:pt x="329" y="84"/>
                    <a:pt x="176" y="84"/>
                    <a:pt x="23" y="84"/>
                  </a:cubicBezTo>
                  <a:cubicBezTo>
                    <a:pt x="0" y="84"/>
                    <a:pt x="0" y="83"/>
                    <a:pt x="0" y="61"/>
                  </a:cubicBezTo>
                  <a:cubicBezTo>
                    <a:pt x="0" y="48"/>
                    <a:pt x="0" y="35"/>
                    <a:pt x="0" y="22"/>
                  </a:cubicBezTo>
                  <a:cubicBezTo>
                    <a:pt x="0" y="0"/>
                    <a:pt x="0" y="0"/>
                    <a:pt x="22" y="0"/>
                  </a:cubicBezTo>
                  <a:cubicBezTo>
                    <a:pt x="100" y="0"/>
                    <a:pt x="179" y="0"/>
                    <a:pt x="257"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5" name="Freeform 18"/>
            <p:cNvSpPr>
              <a:spLocks/>
            </p:cNvSpPr>
            <p:nvPr/>
          </p:nvSpPr>
          <p:spPr bwMode="auto">
            <a:xfrm>
              <a:off x="1087855" y="2815306"/>
              <a:ext cx="344542" cy="67301"/>
            </a:xfrm>
            <a:custGeom>
              <a:avLst/>
              <a:gdLst>
                <a:gd name="T0" fmla="*/ 435 w 435"/>
                <a:gd name="T1" fmla="*/ 0 h 85"/>
                <a:gd name="T2" fmla="*/ 382 w 435"/>
                <a:gd name="T3" fmla="*/ 80 h 85"/>
                <a:gd name="T4" fmla="*/ 371 w 435"/>
                <a:gd name="T5" fmla="*/ 84 h 85"/>
                <a:gd name="T6" fmla="*/ 15 w 435"/>
                <a:gd name="T7" fmla="*/ 85 h 85"/>
                <a:gd name="T8" fmla="*/ 1 w 435"/>
                <a:gd name="T9" fmla="*/ 69 h 85"/>
                <a:gd name="T10" fmla="*/ 0 w 435"/>
                <a:gd name="T11" fmla="*/ 18 h 85"/>
                <a:gd name="T12" fmla="*/ 19 w 435"/>
                <a:gd name="T13" fmla="*/ 0 h 85"/>
                <a:gd name="T14" fmla="*/ 190 w 435"/>
                <a:gd name="T15" fmla="*/ 0 h 85"/>
                <a:gd name="T16" fmla="*/ 415 w 435"/>
                <a:gd name="T17" fmla="*/ 0 h 85"/>
                <a:gd name="T18" fmla="*/ 435 w 435"/>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5">
                  <a:moveTo>
                    <a:pt x="435" y="0"/>
                  </a:moveTo>
                  <a:cubicBezTo>
                    <a:pt x="417" y="29"/>
                    <a:pt x="400" y="55"/>
                    <a:pt x="382" y="80"/>
                  </a:cubicBezTo>
                  <a:cubicBezTo>
                    <a:pt x="380" y="83"/>
                    <a:pt x="375" y="84"/>
                    <a:pt x="371" y="84"/>
                  </a:cubicBezTo>
                  <a:cubicBezTo>
                    <a:pt x="252" y="85"/>
                    <a:pt x="134" y="84"/>
                    <a:pt x="15" y="85"/>
                  </a:cubicBezTo>
                  <a:cubicBezTo>
                    <a:pt x="4" y="85"/>
                    <a:pt x="0" y="80"/>
                    <a:pt x="1" y="69"/>
                  </a:cubicBezTo>
                  <a:cubicBezTo>
                    <a:pt x="1" y="52"/>
                    <a:pt x="1" y="35"/>
                    <a:pt x="0" y="18"/>
                  </a:cubicBezTo>
                  <a:cubicBezTo>
                    <a:pt x="0" y="4"/>
                    <a:pt x="6" y="0"/>
                    <a:pt x="19" y="0"/>
                  </a:cubicBezTo>
                  <a:cubicBezTo>
                    <a:pt x="76" y="0"/>
                    <a:pt x="133" y="0"/>
                    <a:pt x="190" y="0"/>
                  </a:cubicBezTo>
                  <a:cubicBezTo>
                    <a:pt x="265" y="0"/>
                    <a:pt x="340" y="0"/>
                    <a:pt x="415" y="0"/>
                  </a:cubicBezTo>
                  <a:cubicBezTo>
                    <a:pt x="421" y="0"/>
                    <a:pt x="426" y="0"/>
                    <a:pt x="435"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6" name="Freeform 19"/>
            <p:cNvSpPr>
              <a:spLocks/>
            </p:cNvSpPr>
            <p:nvPr/>
          </p:nvSpPr>
          <p:spPr bwMode="auto">
            <a:xfrm>
              <a:off x="1082497" y="2945221"/>
              <a:ext cx="244427" cy="146657"/>
            </a:xfrm>
            <a:custGeom>
              <a:avLst/>
              <a:gdLst>
                <a:gd name="T0" fmla="*/ 286 w 309"/>
                <a:gd name="T1" fmla="*/ 148 h 185"/>
                <a:gd name="T2" fmla="*/ 283 w 309"/>
                <a:gd name="T3" fmla="*/ 148 h 185"/>
                <a:gd name="T4" fmla="*/ 234 w 309"/>
                <a:gd name="T5" fmla="*/ 153 h 185"/>
                <a:gd name="T6" fmla="*/ 214 w 309"/>
                <a:gd name="T7" fmla="*/ 169 h 185"/>
                <a:gd name="T8" fmla="*/ 156 w 309"/>
                <a:gd name="T9" fmla="*/ 164 h 185"/>
                <a:gd name="T10" fmla="*/ 105 w 309"/>
                <a:gd name="T11" fmla="*/ 110 h 185"/>
                <a:gd name="T12" fmla="*/ 80 w 309"/>
                <a:gd name="T13" fmla="*/ 157 h 185"/>
                <a:gd name="T14" fmla="*/ 38 w 309"/>
                <a:gd name="T15" fmla="*/ 178 h 185"/>
                <a:gd name="T16" fmla="*/ 11 w 309"/>
                <a:gd name="T17" fmla="*/ 126 h 185"/>
                <a:gd name="T18" fmla="*/ 64 w 309"/>
                <a:gd name="T19" fmla="*/ 24 h 185"/>
                <a:gd name="T20" fmla="*/ 126 w 309"/>
                <a:gd name="T21" fmla="*/ 21 h 185"/>
                <a:gd name="T22" fmla="*/ 191 w 309"/>
                <a:gd name="T23" fmla="*/ 90 h 185"/>
                <a:gd name="T24" fmla="*/ 230 w 309"/>
                <a:gd name="T25" fmla="*/ 60 h 185"/>
                <a:gd name="T26" fmla="*/ 281 w 309"/>
                <a:gd name="T27" fmla="*/ 58 h 185"/>
                <a:gd name="T28" fmla="*/ 309 w 309"/>
                <a:gd name="T29" fmla="*/ 76 h 185"/>
                <a:gd name="T30" fmla="*/ 286 w 309"/>
                <a:gd name="T31" fmla="*/ 14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185">
                  <a:moveTo>
                    <a:pt x="286" y="148"/>
                  </a:moveTo>
                  <a:cubicBezTo>
                    <a:pt x="284" y="148"/>
                    <a:pt x="284" y="148"/>
                    <a:pt x="283" y="148"/>
                  </a:cubicBezTo>
                  <a:cubicBezTo>
                    <a:pt x="265" y="131"/>
                    <a:pt x="249" y="137"/>
                    <a:pt x="234" y="153"/>
                  </a:cubicBezTo>
                  <a:cubicBezTo>
                    <a:pt x="228" y="159"/>
                    <a:pt x="221" y="164"/>
                    <a:pt x="214" y="169"/>
                  </a:cubicBezTo>
                  <a:cubicBezTo>
                    <a:pt x="193" y="185"/>
                    <a:pt x="174" y="183"/>
                    <a:pt x="156" y="164"/>
                  </a:cubicBezTo>
                  <a:cubicBezTo>
                    <a:pt x="139" y="147"/>
                    <a:pt x="123" y="129"/>
                    <a:pt x="105" y="110"/>
                  </a:cubicBezTo>
                  <a:cubicBezTo>
                    <a:pt x="96" y="126"/>
                    <a:pt x="88" y="142"/>
                    <a:pt x="80" y="157"/>
                  </a:cubicBezTo>
                  <a:cubicBezTo>
                    <a:pt x="71" y="174"/>
                    <a:pt x="55" y="181"/>
                    <a:pt x="38" y="178"/>
                  </a:cubicBezTo>
                  <a:cubicBezTo>
                    <a:pt x="14" y="174"/>
                    <a:pt x="0" y="149"/>
                    <a:pt x="11" y="126"/>
                  </a:cubicBezTo>
                  <a:cubicBezTo>
                    <a:pt x="28" y="92"/>
                    <a:pt x="45" y="57"/>
                    <a:pt x="64" y="24"/>
                  </a:cubicBezTo>
                  <a:cubicBezTo>
                    <a:pt x="77" y="0"/>
                    <a:pt x="107" y="0"/>
                    <a:pt x="126" y="21"/>
                  </a:cubicBezTo>
                  <a:cubicBezTo>
                    <a:pt x="148" y="43"/>
                    <a:pt x="169" y="66"/>
                    <a:pt x="191" y="90"/>
                  </a:cubicBezTo>
                  <a:cubicBezTo>
                    <a:pt x="204" y="80"/>
                    <a:pt x="217" y="70"/>
                    <a:pt x="230" y="60"/>
                  </a:cubicBezTo>
                  <a:cubicBezTo>
                    <a:pt x="247" y="47"/>
                    <a:pt x="262" y="46"/>
                    <a:pt x="281" y="58"/>
                  </a:cubicBezTo>
                  <a:cubicBezTo>
                    <a:pt x="291" y="64"/>
                    <a:pt x="300" y="70"/>
                    <a:pt x="309" y="76"/>
                  </a:cubicBezTo>
                  <a:cubicBezTo>
                    <a:pt x="301" y="100"/>
                    <a:pt x="294" y="124"/>
                    <a:pt x="286" y="14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7" name="Freeform 20"/>
            <p:cNvSpPr>
              <a:spLocks/>
            </p:cNvSpPr>
            <p:nvPr/>
          </p:nvSpPr>
          <p:spPr bwMode="auto">
            <a:xfrm>
              <a:off x="1748478" y="2540408"/>
              <a:ext cx="228020" cy="273223"/>
            </a:xfrm>
            <a:custGeom>
              <a:avLst/>
              <a:gdLst>
                <a:gd name="T0" fmla="*/ 288 w 288"/>
                <a:gd name="T1" fmla="*/ 37 h 345"/>
                <a:gd name="T2" fmla="*/ 280 w 288"/>
                <a:gd name="T3" fmla="*/ 52 h 345"/>
                <a:gd name="T4" fmla="*/ 118 w 288"/>
                <a:gd name="T5" fmla="*/ 260 h 345"/>
                <a:gd name="T6" fmla="*/ 57 w 288"/>
                <a:gd name="T7" fmla="*/ 326 h 345"/>
                <a:gd name="T8" fmla="*/ 24 w 288"/>
                <a:gd name="T9" fmla="*/ 343 h 345"/>
                <a:gd name="T10" fmla="*/ 3 w 288"/>
                <a:gd name="T11" fmla="*/ 338 h 345"/>
                <a:gd name="T12" fmla="*/ 3 w 288"/>
                <a:gd name="T13" fmla="*/ 314 h 345"/>
                <a:gd name="T14" fmla="*/ 44 w 288"/>
                <a:gd name="T15" fmla="*/ 262 h 345"/>
                <a:gd name="T16" fmla="*/ 210 w 288"/>
                <a:gd name="T17" fmla="*/ 53 h 345"/>
                <a:gd name="T18" fmla="*/ 236 w 288"/>
                <a:gd name="T19" fmla="*/ 15 h 345"/>
                <a:gd name="T20" fmla="*/ 263 w 288"/>
                <a:gd name="T21" fmla="*/ 4 h 345"/>
                <a:gd name="T22" fmla="*/ 288 w 288"/>
                <a:gd name="T23" fmla="*/ 37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345">
                  <a:moveTo>
                    <a:pt x="288" y="37"/>
                  </a:moveTo>
                  <a:cubicBezTo>
                    <a:pt x="286" y="40"/>
                    <a:pt x="284" y="46"/>
                    <a:pt x="280" y="52"/>
                  </a:cubicBezTo>
                  <a:cubicBezTo>
                    <a:pt x="226" y="121"/>
                    <a:pt x="172" y="191"/>
                    <a:pt x="118" y="260"/>
                  </a:cubicBezTo>
                  <a:cubicBezTo>
                    <a:pt x="99" y="283"/>
                    <a:pt x="78" y="305"/>
                    <a:pt x="57" y="326"/>
                  </a:cubicBezTo>
                  <a:cubicBezTo>
                    <a:pt x="48" y="334"/>
                    <a:pt x="36" y="339"/>
                    <a:pt x="24" y="343"/>
                  </a:cubicBezTo>
                  <a:cubicBezTo>
                    <a:pt x="18" y="345"/>
                    <a:pt x="6" y="343"/>
                    <a:pt x="3" y="338"/>
                  </a:cubicBezTo>
                  <a:cubicBezTo>
                    <a:pt x="0" y="332"/>
                    <a:pt x="0" y="320"/>
                    <a:pt x="3" y="314"/>
                  </a:cubicBezTo>
                  <a:cubicBezTo>
                    <a:pt x="15" y="296"/>
                    <a:pt x="30" y="279"/>
                    <a:pt x="44" y="262"/>
                  </a:cubicBezTo>
                  <a:cubicBezTo>
                    <a:pt x="99" y="192"/>
                    <a:pt x="154" y="123"/>
                    <a:pt x="210" y="53"/>
                  </a:cubicBezTo>
                  <a:cubicBezTo>
                    <a:pt x="219" y="41"/>
                    <a:pt x="228" y="28"/>
                    <a:pt x="236" y="15"/>
                  </a:cubicBezTo>
                  <a:cubicBezTo>
                    <a:pt x="243" y="5"/>
                    <a:pt x="251" y="0"/>
                    <a:pt x="263" y="4"/>
                  </a:cubicBezTo>
                  <a:cubicBezTo>
                    <a:pt x="275" y="7"/>
                    <a:pt x="288" y="23"/>
                    <a:pt x="288" y="3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38" name="Freeform 21"/>
            <p:cNvSpPr>
              <a:spLocks/>
            </p:cNvSpPr>
            <p:nvPr/>
          </p:nvSpPr>
          <p:spPr bwMode="auto">
            <a:xfrm>
              <a:off x="1293107" y="2473776"/>
              <a:ext cx="204247" cy="66632"/>
            </a:xfrm>
            <a:custGeom>
              <a:avLst/>
              <a:gdLst>
                <a:gd name="T0" fmla="*/ 129 w 258"/>
                <a:gd name="T1" fmla="*/ 84 h 84"/>
                <a:gd name="T2" fmla="*/ 18 w 258"/>
                <a:gd name="T3" fmla="*/ 84 h 84"/>
                <a:gd name="T4" fmla="*/ 0 w 258"/>
                <a:gd name="T5" fmla="*/ 66 h 84"/>
                <a:gd name="T6" fmla="*/ 0 w 258"/>
                <a:gd name="T7" fmla="*/ 16 h 84"/>
                <a:gd name="T8" fmla="*/ 15 w 258"/>
                <a:gd name="T9" fmla="*/ 0 h 84"/>
                <a:gd name="T10" fmla="*/ 243 w 258"/>
                <a:gd name="T11" fmla="*/ 0 h 84"/>
                <a:gd name="T12" fmla="*/ 258 w 258"/>
                <a:gd name="T13" fmla="*/ 15 h 84"/>
                <a:gd name="T14" fmla="*/ 258 w 258"/>
                <a:gd name="T15" fmla="*/ 68 h 84"/>
                <a:gd name="T16" fmla="*/ 241 w 258"/>
                <a:gd name="T17" fmla="*/ 84 h 84"/>
                <a:gd name="T18" fmla="*/ 129 w 25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84">
                  <a:moveTo>
                    <a:pt x="129" y="84"/>
                  </a:moveTo>
                  <a:cubicBezTo>
                    <a:pt x="92" y="84"/>
                    <a:pt x="55" y="83"/>
                    <a:pt x="18" y="84"/>
                  </a:cubicBezTo>
                  <a:cubicBezTo>
                    <a:pt x="5" y="84"/>
                    <a:pt x="0" y="79"/>
                    <a:pt x="0" y="66"/>
                  </a:cubicBezTo>
                  <a:cubicBezTo>
                    <a:pt x="1" y="50"/>
                    <a:pt x="1" y="33"/>
                    <a:pt x="0" y="16"/>
                  </a:cubicBezTo>
                  <a:cubicBezTo>
                    <a:pt x="0" y="5"/>
                    <a:pt x="4" y="0"/>
                    <a:pt x="15" y="0"/>
                  </a:cubicBezTo>
                  <a:cubicBezTo>
                    <a:pt x="91" y="0"/>
                    <a:pt x="167" y="0"/>
                    <a:pt x="243" y="0"/>
                  </a:cubicBezTo>
                  <a:cubicBezTo>
                    <a:pt x="254" y="0"/>
                    <a:pt x="258" y="4"/>
                    <a:pt x="258" y="15"/>
                  </a:cubicBezTo>
                  <a:cubicBezTo>
                    <a:pt x="257" y="33"/>
                    <a:pt x="257" y="50"/>
                    <a:pt x="258" y="68"/>
                  </a:cubicBezTo>
                  <a:cubicBezTo>
                    <a:pt x="258" y="80"/>
                    <a:pt x="253" y="84"/>
                    <a:pt x="241" y="84"/>
                  </a:cubicBezTo>
                  <a:cubicBezTo>
                    <a:pt x="203" y="84"/>
                    <a:pt x="166" y="84"/>
                    <a:pt x="129" y="8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grpSp>
        <p:nvGrpSpPr>
          <p:cNvPr id="79" name="组合 78"/>
          <p:cNvGrpSpPr/>
          <p:nvPr/>
        </p:nvGrpSpPr>
        <p:grpSpPr>
          <a:xfrm>
            <a:off x="7143662" y="1897826"/>
            <a:ext cx="1001878" cy="994714"/>
            <a:chOff x="7367401" y="2282771"/>
            <a:chExt cx="1001878" cy="994714"/>
          </a:xfrm>
        </p:grpSpPr>
        <p:sp>
          <p:nvSpPr>
            <p:cNvPr id="47" name="Freeform 32"/>
            <p:cNvSpPr>
              <a:spLocks/>
            </p:cNvSpPr>
            <p:nvPr/>
          </p:nvSpPr>
          <p:spPr bwMode="auto">
            <a:xfrm>
              <a:off x="7634210" y="2488996"/>
              <a:ext cx="473930" cy="596888"/>
            </a:xfrm>
            <a:custGeom>
              <a:avLst/>
              <a:gdLst>
                <a:gd name="T0" fmla="*/ 659 w 671"/>
                <a:gd name="T1" fmla="*/ 351 h 845"/>
                <a:gd name="T2" fmla="*/ 643 w 671"/>
                <a:gd name="T3" fmla="*/ 429 h 845"/>
                <a:gd name="T4" fmla="*/ 659 w 671"/>
                <a:gd name="T5" fmla="*/ 458 h 845"/>
                <a:gd name="T6" fmla="*/ 664 w 671"/>
                <a:gd name="T7" fmla="*/ 493 h 845"/>
                <a:gd name="T8" fmla="*/ 378 w 671"/>
                <a:gd name="T9" fmla="*/ 838 h 845"/>
                <a:gd name="T10" fmla="*/ 357 w 671"/>
                <a:gd name="T11" fmla="*/ 840 h 845"/>
                <a:gd name="T12" fmla="*/ 286 w 671"/>
                <a:gd name="T13" fmla="*/ 838 h 845"/>
                <a:gd name="T14" fmla="*/ 267 w 671"/>
                <a:gd name="T15" fmla="*/ 834 h 845"/>
                <a:gd name="T16" fmla="*/ 15 w 671"/>
                <a:gd name="T17" fmla="*/ 366 h 845"/>
                <a:gd name="T18" fmla="*/ 41 w 671"/>
                <a:gd name="T19" fmla="*/ 49 h 845"/>
                <a:gd name="T20" fmla="*/ 45 w 671"/>
                <a:gd name="T21" fmla="*/ 39 h 845"/>
                <a:gd name="T22" fmla="*/ 58 w 671"/>
                <a:gd name="T23" fmla="*/ 39 h 845"/>
                <a:gd name="T24" fmla="*/ 130 w 671"/>
                <a:gd name="T25" fmla="*/ 7 h 845"/>
                <a:gd name="T26" fmla="*/ 145 w 671"/>
                <a:gd name="T27" fmla="*/ 1 h 845"/>
                <a:gd name="T28" fmla="*/ 658 w 671"/>
                <a:gd name="T29" fmla="*/ 349 h 845"/>
                <a:gd name="T30" fmla="*/ 659 w 671"/>
                <a:gd name="T31" fmla="*/ 351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1" h="845">
                  <a:moveTo>
                    <a:pt x="659" y="351"/>
                  </a:moveTo>
                  <a:cubicBezTo>
                    <a:pt x="641" y="374"/>
                    <a:pt x="634" y="401"/>
                    <a:pt x="643" y="429"/>
                  </a:cubicBezTo>
                  <a:cubicBezTo>
                    <a:pt x="647" y="440"/>
                    <a:pt x="651" y="451"/>
                    <a:pt x="659" y="458"/>
                  </a:cubicBezTo>
                  <a:cubicBezTo>
                    <a:pt x="671" y="469"/>
                    <a:pt x="670" y="479"/>
                    <a:pt x="664" y="493"/>
                  </a:cubicBezTo>
                  <a:cubicBezTo>
                    <a:pt x="602" y="635"/>
                    <a:pt x="505" y="749"/>
                    <a:pt x="378" y="838"/>
                  </a:cubicBezTo>
                  <a:cubicBezTo>
                    <a:pt x="371" y="844"/>
                    <a:pt x="366" y="845"/>
                    <a:pt x="357" y="840"/>
                  </a:cubicBezTo>
                  <a:cubicBezTo>
                    <a:pt x="334" y="828"/>
                    <a:pt x="310" y="827"/>
                    <a:pt x="286" y="838"/>
                  </a:cubicBezTo>
                  <a:cubicBezTo>
                    <a:pt x="278" y="842"/>
                    <a:pt x="273" y="840"/>
                    <a:pt x="267" y="834"/>
                  </a:cubicBezTo>
                  <a:cubicBezTo>
                    <a:pt x="129" y="707"/>
                    <a:pt x="41" y="553"/>
                    <a:pt x="15" y="366"/>
                  </a:cubicBezTo>
                  <a:cubicBezTo>
                    <a:pt x="0" y="259"/>
                    <a:pt x="9" y="153"/>
                    <a:pt x="41" y="49"/>
                  </a:cubicBezTo>
                  <a:cubicBezTo>
                    <a:pt x="42" y="46"/>
                    <a:pt x="44" y="43"/>
                    <a:pt x="45" y="39"/>
                  </a:cubicBezTo>
                  <a:cubicBezTo>
                    <a:pt x="50" y="39"/>
                    <a:pt x="54" y="39"/>
                    <a:pt x="58" y="39"/>
                  </a:cubicBezTo>
                  <a:cubicBezTo>
                    <a:pt x="87" y="40"/>
                    <a:pt x="110" y="29"/>
                    <a:pt x="130" y="7"/>
                  </a:cubicBezTo>
                  <a:cubicBezTo>
                    <a:pt x="133" y="3"/>
                    <a:pt x="141" y="0"/>
                    <a:pt x="145" y="1"/>
                  </a:cubicBezTo>
                  <a:cubicBezTo>
                    <a:pt x="359" y="54"/>
                    <a:pt x="532" y="167"/>
                    <a:pt x="658" y="349"/>
                  </a:cubicBezTo>
                  <a:cubicBezTo>
                    <a:pt x="658" y="349"/>
                    <a:pt x="658" y="350"/>
                    <a:pt x="659" y="351"/>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8" name="Freeform 33"/>
            <p:cNvSpPr>
              <a:spLocks/>
            </p:cNvSpPr>
            <p:nvPr/>
          </p:nvSpPr>
          <p:spPr bwMode="auto">
            <a:xfrm>
              <a:off x="7367401" y="2493174"/>
              <a:ext cx="439907" cy="697464"/>
            </a:xfrm>
            <a:custGeom>
              <a:avLst/>
              <a:gdLst>
                <a:gd name="T0" fmla="*/ 338 w 623"/>
                <a:gd name="T1" fmla="*/ 987 h 987"/>
                <a:gd name="T2" fmla="*/ 328 w 623"/>
                <a:gd name="T3" fmla="*/ 982 h 987"/>
                <a:gd name="T4" fmla="*/ 13 w 623"/>
                <a:gd name="T5" fmla="*/ 504 h 987"/>
                <a:gd name="T6" fmla="*/ 20 w 623"/>
                <a:gd name="T7" fmla="*/ 260 h 987"/>
                <a:gd name="T8" fmla="*/ 38 w 623"/>
                <a:gd name="T9" fmla="*/ 223 h 987"/>
                <a:gd name="T10" fmla="*/ 362 w 623"/>
                <a:gd name="T11" fmla="*/ 1 h 987"/>
                <a:gd name="T12" fmla="*/ 375 w 623"/>
                <a:gd name="T13" fmla="*/ 3 h 987"/>
                <a:gd name="T14" fmla="*/ 380 w 623"/>
                <a:gd name="T15" fmla="*/ 21 h 987"/>
                <a:gd name="T16" fmla="*/ 344 w 623"/>
                <a:gd name="T17" fmla="*/ 309 h 987"/>
                <a:gd name="T18" fmla="*/ 567 w 623"/>
                <a:gd name="T19" fmla="*/ 812 h 987"/>
                <a:gd name="T20" fmla="*/ 615 w 623"/>
                <a:gd name="T21" fmla="*/ 859 h 987"/>
                <a:gd name="T22" fmla="*/ 618 w 623"/>
                <a:gd name="T23" fmla="*/ 875 h 987"/>
                <a:gd name="T24" fmla="*/ 612 w 623"/>
                <a:gd name="T25" fmla="*/ 895 h 987"/>
                <a:gd name="T26" fmla="*/ 588 w 623"/>
                <a:gd name="T27" fmla="*/ 924 h 987"/>
                <a:gd name="T28" fmla="*/ 345 w 623"/>
                <a:gd name="T29" fmla="*/ 986 h 987"/>
                <a:gd name="T30" fmla="*/ 338 w 623"/>
                <a:gd name="T31"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3" h="987">
                  <a:moveTo>
                    <a:pt x="338" y="987"/>
                  </a:moveTo>
                  <a:cubicBezTo>
                    <a:pt x="336" y="986"/>
                    <a:pt x="332" y="984"/>
                    <a:pt x="328" y="982"/>
                  </a:cubicBezTo>
                  <a:cubicBezTo>
                    <a:pt x="154" y="868"/>
                    <a:pt x="47" y="710"/>
                    <a:pt x="13" y="504"/>
                  </a:cubicBezTo>
                  <a:cubicBezTo>
                    <a:pt x="0" y="422"/>
                    <a:pt x="3" y="341"/>
                    <a:pt x="20" y="260"/>
                  </a:cubicBezTo>
                  <a:cubicBezTo>
                    <a:pt x="23" y="245"/>
                    <a:pt x="28" y="234"/>
                    <a:pt x="38" y="223"/>
                  </a:cubicBezTo>
                  <a:cubicBezTo>
                    <a:pt x="129" y="124"/>
                    <a:pt x="237" y="51"/>
                    <a:pt x="362" y="1"/>
                  </a:cubicBezTo>
                  <a:cubicBezTo>
                    <a:pt x="365" y="0"/>
                    <a:pt x="373" y="1"/>
                    <a:pt x="375" y="3"/>
                  </a:cubicBezTo>
                  <a:cubicBezTo>
                    <a:pt x="379" y="8"/>
                    <a:pt x="382" y="16"/>
                    <a:pt x="380" y="21"/>
                  </a:cubicBezTo>
                  <a:cubicBezTo>
                    <a:pt x="351" y="115"/>
                    <a:pt x="338" y="211"/>
                    <a:pt x="344" y="309"/>
                  </a:cubicBezTo>
                  <a:cubicBezTo>
                    <a:pt x="358" y="504"/>
                    <a:pt x="435" y="670"/>
                    <a:pt x="567" y="812"/>
                  </a:cubicBezTo>
                  <a:cubicBezTo>
                    <a:pt x="582" y="828"/>
                    <a:pt x="598" y="844"/>
                    <a:pt x="615" y="859"/>
                  </a:cubicBezTo>
                  <a:cubicBezTo>
                    <a:pt x="620" y="864"/>
                    <a:pt x="623" y="868"/>
                    <a:pt x="618" y="875"/>
                  </a:cubicBezTo>
                  <a:cubicBezTo>
                    <a:pt x="615" y="881"/>
                    <a:pt x="612" y="889"/>
                    <a:pt x="612" y="895"/>
                  </a:cubicBezTo>
                  <a:cubicBezTo>
                    <a:pt x="614" y="914"/>
                    <a:pt x="601" y="918"/>
                    <a:pt x="588" y="924"/>
                  </a:cubicBezTo>
                  <a:cubicBezTo>
                    <a:pt x="510" y="956"/>
                    <a:pt x="429" y="976"/>
                    <a:pt x="345" y="986"/>
                  </a:cubicBezTo>
                  <a:cubicBezTo>
                    <a:pt x="344" y="986"/>
                    <a:pt x="342" y="986"/>
                    <a:pt x="338" y="9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49" name="Freeform 34"/>
            <p:cNvSpPr>
              <a:spLocks/>
            </p:cNvSpPr>
            <p:nvPr/>
          </p:nvSpPr>
          <p:spPr bwMode="auto">
            <a:xfrm>
              <a:off x="8168724" y="2543313"/>
              <a:ext cx="200555" cy="558090"/>
            </a:xfrm>
            <a:custGeom>
              <a:avLst/>
              <a:gdLst>
                <a:gd name="T0" fmla="*/ 39 w 284"/>
                <a:gd name="T1" fmla="*/ 0 h 790"/>
                <a:gd name="T2" fmla="*/ 229 w 284"/>
                <a:gd name="T3" fmla="*/ 159 h 790"/>
                <a:gd name="T4" fmla="*/ 235 w 284"/>
                <a:gd name="T5" fmla="*/ 173 h 790"/>
                <a:gd name="T6" fmla="*/ 78 w 284"/>
                <a:gd name="T7" fmla="*/ 785 h 790"/>
                <a:gd name="T8" fmla="*/ 74 w 284"/>
                <a:gd name="T9" fmla="*/ 790 h 790"/>
                <a:gd name="T10" fmla="*/ 71 w 284"/>
                <a:gd name="T11" fmla="*/ 790 h 790"/>
                <a:gd name="T12" fmla="*/ 73 w 284"/>
                <a:gd name="T13" fmla="*/ 770 h 790"/>
                <a:gd name="T14" fmla="*/ 23 w 284"/>
                <a:gd name="T15" fmla="*/ 412 h 790"/>
                <a:gd name="T16" fmla="*/ 28 w 284"/>
                <a:gd name="T17" fmla="*/ 390 h 790"/>
                <a:gd name="T18" fmla="*/ 12 w 284"/>
                <a:gd name="T19" fmla="*/ 254 h 790"/>
                <a:gd name="T20" fmla="*/ 2 w 284"/>
                <a:gd name="T21" fmla="*/ 231 h 790"/>
                <a:gd name="T22" fmla="*/ 5 w 284"/>
                <a:gd name="T23" fmla="*/ 37 h 790"/>
                <a:gd name="T24" fmla="*/ 13 w 284"/>
                <a:gd name="T25" fmla="*/ 20 h 790"/>
                <a:gd name="T26" fmla="*/ 39 w 284"/>
                <a:gd name="T27" fmla="*/ 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790">
                  <a:moveTo>
                    <a:pt x="39" y="0"/>
                  </a:moveTo>
                  <a:cubicBezTo>
                    <a:pt x="110" y="44"/>
                    <a:pt x="173" y="97"/>
                    <a:pt x="229" y="159"/>
                  </a:cubicBezTo>
                  <a:cubicBezTo>
                    <a:pt x="232" y="163"/>
                    <a:pt x="234" y="168"/>
                    <a:pt x="235" y="173"/>
                  </a:cubicBezTo>
                  <a:cubicBezTo>
                    <a:pt x="284" y="403"/>
                    <a:pt x="231" y="607"/>
                    <a:pt x="78" y="785"/>
                  </a:cubicBezTo>
                  <a:cubicBezTo>
                    <a:pt x="77" y="787"/>
                    <a:pt x="75" y="788"/>
                    <a:pt x="74" y="790"/>
                  </a:cubicBezTo>
                  <a:cubicBezTo>
                    <a:pt x="73" y="790"/>
                    <a:pt x="73" y="790"/>
                    <a:pt x="71" y="790"/>
                  </a:cubicBezTo>
                  <a:cubicBezTo>
                    <a:pt x="71" y="784"/>
                    <a:pt x="72" y="777"/>
                    <a:pt x="73" y="770"/>
                  </a:cubicBezTo>
                  <a:cubicBezTo>
                    <a:pt x="86" y="647"/>
                    <a:pt x="68" y="527"/>
                    <a:pt x="23" y="412"/>
                  </a:cubicBezTo>
                  <a:cubicBezTo>
                    <a:pt x="20" y="403"/>
                    <a:pt x="20" y="398"/>
                    <a:pt x="28" y="390"/>
                  </a:cubicBezTo>
                  <a:cubicBezTo>
                    <a:pt x="70" y="351"/>
                    <a:pt x="63" y="283"/>
                    <a:pt x="12" y="254"/>
                  </a:cubicBezTo>
                  <a:cubicBezTo>
                    <a:pt x="1" y="248"/>
                    <a:pt x="0" y="242"/>
                    <a:pt x="2" y="231"/>
                  </a:cubicBezTo>
                  <a:cubicBezTo>
                    <a:pt x="12" y="167"/>
                    <a:pt x="13" y="102"/>
                    <a:pt x="5" y="37"/>
                  </a:cubicBezTo>
                  <a:cubicBezTo>
                    <a:pt x="4" y="30"/>
                    <a:pt x="5" y="25"/>
                    <a:pt x="13" y="20"/>
                  </a:cubicBezTo>
                  <a:cubicBezTo>
                    <a:pt x="21" y="15"/>
                    <a:pt x="29" y="8"/>
                    <a:pt x="39"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0" name="Freeform 35"/>
            <p:cNvSpPr>
              <a:spLocks/>
            </p:cNvSpPr>
            <p:nvPr/>
          </p:nvSpPr>
          <p:spPr bwMode="auto">
            <a:xfrm>
              <a:off x="7913256" y="2835191"/>
              <a:ext cx="280239" cy="378725"/>
            </a:xfrm>
            <a:custGeom>
              <a:avLst/>
              <a:gdLst>
                <a:gd name="T0" fmla="*/ 395 w 397"/>
                <a:gd name="T1" fmla="*/ 316 h 536"/>
                <a:gd name="T2" fmla="*/ 381 w 397"/>
                <a:gd name="T3" fmla="*/ 422 h 536"/>
                <a:gd name="T4" fmla="*/ 371 w 397"/>
                <a:gd name="T5" fmla="*/ 440 h 536"/>
                <a:gd name="T6" fmla="*/ 230 w 397"/>
                <a:gd name="T7" fmla="*/ 533 h 536"/>
                <a:gd name="T8" fmla="*/ 211 w 397"/>
                <a:gd name="T9" fmla="*/ 535 h 536"/>
                <a:gd name="T10" fmla="*/ 17 w 397"/>
                <a:gd name="T11" fmla="*/ 450 h 536"/>
                <a:gd name="T12" fmla="*/ 10 w 397"/>
                <a:gd name="T13" fmla="*/ 436 h 536"/>
                <a:gd name="T14" fmla="*/ 6 w 397"/>
                <a:gd name="T15" fmla="*/ 405 h 536"/>
                <a:gd name="T16" fmla="*/ 17 w 397"/>
                <a:gd name="T17" fmla="*/ 377 h 536"/>
                <a:gd name="T18" fmla="*/ 311 w 397"/>
                <a:gd name="T19" fmla="*/ 12 h 536"/>
                <a:gd name="T20" fmla="*/ 325 w 397"/>
                <a:gd name="T21" fmla="*/ 1 h 536"/>
                <a:gd name="T22" fmla="*/ 345 w 397"/>
                <a:gd name="T23" fmla="*/ 14 h 536"/>
                <a:gd name="T24" fmla="*/ 395 w 397"/>
                <a:gd name="T25" fmla="*/ 31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7" h="536">
                  <a:moveTo>
                    <a:pt x="395" y="316"/>
                  </a:moveTo>
                  <a:cubicBezTo>
                    <a:pt x="393" y="337"/>
                    <a:pt x="388" y="380"/>
                    <a:pt x="381" y="422"/>
                  </a:cubicBezTo>
                  <a:cubicBezTo>
                    <a:pt x="380" y="428"/>
                    <a:pt x="376" y="435"/>
                    <a:pt x="371" y="440"/>
                  </a:cubicBezTo>
                  <a:cubicBezTo>
                    <a:pt x="328" y="477"/>
                    <a:pt x="281" y="508"/>
                    <a:pt x="230" y="533"/>
                  </a:cubicBezTo>
                  <a:cubicBezTo>
                    <a:pt x="224" y="535"/>
                    <a:pt x="217" y="536"/>
                    <a:pt x="211" y="535"/>
                  </a:cubicBezTo>
                  <a:cubicBezTo>
                    <a:pt x="143" y="515"/>
                    <a:pt x="78" y="486"/>
                    <a:pt x="17" y="450"/>
                  </a:cubicBezTo>
                  <a:cubicBezTo>
                    <a:pt x="13" y="448"/>
                    <a:pt x="10" y="441"/>
                    <a:pt x="10" y="436"/>
                  </a:cubicBezTo>
                  <a:cubicBezTo>
                    <a:pt x="8" y="426"/>
                    <a:pt x="10" y="414"/>
                    <a:pt x="6" y="405"/>
                  </a:cubicBezTo>
                  <a:cubicBezTo>
                    <a:pt x="0" y="391"/>
                    <a:pt x="6" y="385"/>
                    <a:pt x="17" y="377"/>
                  </a:cubicBezTo>
                  <a:cubicBezTo>
                    <a:pt x="149" y="283"/>
                    <a:pt x="248" y="162"/>
                    <a:pt x="311" y="12"/>
                  </a:cubicBezTo>
                  <a:cubicBezTo>
                    <a:pt x="314" y="6"/>
                    <a:pt x="315" y="0"/>
                    <a:pt x="325" y="1"/>
                  </a:cubicBezTo>
                  <a:cubicBezTo>
                    <a:pt x="335" y="2"/>
                    <a:pt x="341" y="3"/>
                    <a:pt x="345" y="14"/>
                  </a:cubicBezTo>
                  <a:cubicBezTo>
                    <a:pt x="380" y="104"/>
                    <a:pt x="397" y="198"/>
                    <a:pt x="395" y="316"/>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1" name="Freeform 36"/>
            <p:cNvSpPr>
              <a:spLocks/>
            </p:cNvSpPr>
            <p:nvPr/>
          </p:nvSpPr>
          <p:spPr bwMode="auto">
            <a:xfrm>
              <a:off x="7715387" y="2282771"/>
              <a:ext cx="396036" cy="180857"/>
            </a:xfrm>
            <a:custGeom>
              <a:avLst/>
              <a:gdLst>
                <a:gd name="T0" fmla="*/ 0 w 561"/>
                <a:gd name="T1" fmla="*/ 175 h 256"/>
                <a:gd name="T2" fmla="*/ 127 w 561"/>
                <a:gd name="T3" fmla="*/ 15 h 256"/>
                <a:gd name="T4" fmla="*/ 140 w 561"/>
                <a:gd name="T5" fmla="*/ 10 h 256"/>
                <a:gd name="T6" fmla="*/ 455 w 561"/>
                <a:gd name="T7" fmla="*/ 54 h 256"/>
                <a:gd name="T8" fmla="*/ 477 w 561"/>
                <a:gd name="T9" fmla="*/ 72 h 256"/>
                <a:gd name="T10" fmla="*/ 560 w 561"/>
                <a:gd name="T11" fmla="*/ 230 h 256"/>
                <a:gd name="T12" fmla="*/ 559 w 561"/>
                <a:gd name="T13" fmla="*/ 246 h 256"/>
                <a:gd name="T14" fmla="*/ 538 w 561"/>
                <a:gd name="T15" fmla="*/ 253 h 256"/>
                <a:gd name="T16" fmla="*/ 184 w 561"/>
                <a:gd name="T17" fmla="*/ 193 h 256"/>
                <a:gd name="T18" fmla="*/ 43 w 561"/>
                <a:gd name="T19" fmla="*/ 206 h 256"/>
                <a:gd name="T20" fmla="*/ 19 w 561"/>
                <a:gd name="T21" fmla="*/ 197 h 256"/>
                <a:gd name="T22" fmla="*/ 0 w 561"/>
                <a:gd name="T23" fmla="*/ 17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256">
                  <a:moveTo>
                    <a:pt x="0" y="175"/>
                  </a:moveTo>
                  <a:cubicBezTo>
                    <a:pt x="36" y="116"/>
                    <a:pt x="78" y="63"/>
                    <a:pt x="127" y="15"/>
                  </a:cubicBezTo>
                  <a:cubicBezTo>
                    <a:pt x="130" y="12"/>
                    <a:pt x="136" y="11"/>
                    <a:pt x="140" y="10"/>
                  </a:cubicBezTo>
                  <a:cubicBezTo>
                    <a:pt x="249" y="0"/>
                    <a:pt x="354" y="15"/>
                    <a:pt x="455" y="54"/>
                  </a:cubicBezTo>
                  <a:cubicBezTo>
                    <a:pt x="463" y="58"/>
                    <a:pt x="472" y="65"/>
                    <a:pt x="477" y="72"/>
                  </a:cubicBezTo>
                  <a:cubicBezTo>
                    <a:pt x="511" y="121"/>
                    <a:pt x="539" y="174"/>
                    <a:pt x="560" y="230"/>
                  </a:cubicBezTo>
                  <a:cubicBezTo>
                    <a:pt x="561" y="235"/>
                    <a:pt x="561" y="242"/>
                    <a:pt x="559" y="246"/>
                  </a:cubicBezTo>
                  <a:cubicBezTo>
                    <a:pt x="554" y="253"/>
                    <a:pt x="548" y="256"/>
                    <a:pt x="538" y="253"/>
                  </a:cubicBezTo>
                  <a:cubicBezTo>
                    <a:pt x="424" y="210"/>
                    <a:pt x="306" y="189"/>
                    <a:pt x="184" y="193"/>
                  </a:cubicBezTo>
                  <a:cubicBezTo>
                    <a:pt x="137" y="195"/>
                    <a:pt x="90" y="201"/>
                    <a:pt x="43" y="206"/>
                  </a:cubicBezTo>
                  <a:cubicBezTo>
                    <a:pt x="32" y="208"/>
                    <a:pt x="24" y="208"/>
                    <a:pt x="19" y="197"/>
                  </a:cubicBezTo>
                  <a:cubicBezTo>
                    <a:pt x="15" y="189"/>
                    <a:pt x="7" y="183"/>
                    <a:pt x="0" y="175"/>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2" name="Freeform 37"/>
            <p:cNvSpPr>
              <a:spLocks/>
            </p:cNvSpPr>
            <p:nvPr/>
          </p:nvSpPr>
          <p:spPr bwMode="auto">
            <a:xfrm>
              <a:off x="7747321" y="2435276"/>
              <a:ext cx="400214" cy="282627"/>
            </a:xfrm>
            <a:custGeom>
              <a:avLst/>
              <a:gdLst>
                <a:gd name="T0" fmla="*/ 0 w 567"/>
                <a:gd name="T1" fmla="*/ 35 h 400"/>
                <a:gd name="T2" fmla="*/ 480 w 567"/>
                <a:gd name="T3" fmla="*/ 79 h 400"/>
                <a:gd name="T4" fmla="*/ 558 w 567"/>
                <a:gd name="T5" fmla="*/ 186 h 400"/>
                <a:gd name="T6" fmla="*/ 560 w 567"/>
                <a:gd name="T7" fmla="*/ 349 h 400"/>
                <a:gd name="T8" fmla="*/ 557 w 567"/>
                <a:gd name="T9" fmla="*/ 377 h 400"/>
                <a:gd name="T10" fmla="*/ 534 w 567"/>
                <a:gd name="T11" fmla="*/ 400 h 400"/>
                <a:gd name="T12" fmla="*/ 0 w 567"/>
                <a:gd name="T13" fmla="*/ 35 h 400"/>
              </a:gdLst>
              <a:ahLst/>
              <a:cxnLst>
                <a:cxn ang="0">
                  <a:pos x="T0" y="T1"/>
                </a:cxn>
                <a:cxn ang="0">
                  <a:pos x="T2" y="T3"/>
                </a:cxn>
                <a:cxn ang="0">
                  <a:pos x="T4" y="T5"/>
                </a:cxn>
                <a:cxn ang="0">
                  <a:pos x="T6" y="T7"/>
                </a:cxn>
                <a:cxn ang="0">
                  <a:pos x="T8" y="T9"/>
                </a:cxn>
                <a:cxn ang="0">
                  <a:pos x="T10" y="T11"/>
                </a:cxn>
                <a:cxn ang="0">
                  <a:pos x="T12" y="T13"/>
                </a:cxn>
              </a:cxnLst>
              <a:rect l="0" t="0" r="r" b="b"/>
              <a:pathLst>
                <a:path w="567" h="400">
                  <a:moveTo>
                    <a:pt x="0" y="35"/>
                  </a:moveTo>
                  <a:cubicBezTo>
                    <a:pt x="97" y="0"/>
                    <a:pt x="371" y="25"/>
                    <a:pt x="480" y="79"/>
                  </a:cubicBezTo>
                  <a:cubicBezTo>
                    <a:pt x="481" y="147"/>
                    <a:pt x="497" y="169"/>
                    <a:pt x="558" y="186"/>
                  </a:cubicBezTo>
                  <a:cubicBezTo>
                    <a:pt x="566" y="240"/>
                    <a:pt x="567" y="294"/>
                    <a:pt x="560" y="349"/>
                  </a:cubicBezTo>
                  <a:cubicBezTo>
                    <a:pt x="559" y="358"/>
                    <a:pt x="558" y="368"/>
                    <a:pt x="557" y="377"/>
                  </a:cubicBezTo>
                  <a:cubicBezTo>
                    <a:pt x="554" y="397"/>
                    <a:pt x="558" y="395"/>
                    <a:pt x="534" y="400"/>
                  </a:cubicBezTo>
                  <a:cubicBezTo>
                    <a:pt x="402" y="212"/>
                    <a:pt x="222" y="93"/>
                    <a:pt x="0" y="35"/>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3" name="Freeform 38"/>
            <p:cNvSpPr>
              <a:spLocks/>
            </p:cNvSpPr>
            <p:nvPr/>
          </p:nvSpPr>
          <p:spPr bwMode="auto">
            <a:xfrm>
              <a:off x="7655400" y="3171537"/>
              <a:ext cx="366490" cy="105948"/>
            </a:xfrm>
            <a:custGeom>
              <a:avLst/>
              <a:gdLst>
                <a:gd name="T0" fmla="*/ 519 w 519"/>
                <a:gd name="T1" fmla="*/ 88 h 150"/>
                <a:gd name="T2" fmla="*/ 0 w 519"/>
                <a:gd name="T3" fmla="*/ 64 h 150"/>
                <a:gd name="T4" fmla="*/ 216 w 519"/>
                <a:gd name="T5" fmla="*/ 0 h 150"/>
                <a:gd name="T6" fmla="*/ 352 w 519"/>
                <a:gd name="T7" fmla="*/ 10 h 150"/>
                <a:gd name="T8" fmla="*/ 519 w 519"/>
                <a:gd name="T9" fmla="*/ 88 h 150"/>
              </a:gdLst>
              <a:ahLst/>
              <a:cxnLst>
                <a:cxn ang="0">
                  <a:pos x="T0" y="T1"/>
                </a:cxn>
                <a:cxn ang="0">
                  <a:pos x="T2" y="T3"/>
                </a:cxn>
                <a:cxn ang="0">
                  <a:pos x="T4" y="T5"/>
                </a:cxn>
                <a:cxn ang="0">
                  <a:pos x="T6" y="T7"/>
                </a:cxn>
                <a:cxn ang="0">
                  <a:pos x="T8" y="T9"/>
                </a:cxn>
              </a:cxnLst>
              <a:rect l="0" t="0" r="r" b="b"/>
              <a:pathLst>
                <a:path w="519" h="150">
                  <a:moveTo>
                    <a:pt x="519" y="88"/>
                  </a:moveTo>
                  <a:cubicBezTo>
                    <a:pt x="376" y="150"/>
                    <a:pt x="104" y="137"/>
                    <a:pt x="0" y="64"/>
                  </a:cubicBezTo>
                  <a:cubicBezTo>
                    <a:pt x="70" y="43"/>
                    <a:pt x="143" y="22"/>
                    <a:pt x="216" y="0"/>
                  </a:cubicBezTo>
                  <a:cubicBezTo>
                    <a:pt x="256" y="51"/>
                    <a:pt x="316" y="46"/>
                    <a:pt x="352" y="10"/>
                  </a:cubicBezTo>
                  <a:cubicBezTo>
                    <a:pt x="408" y="36"/>
                    <a:pt x="463" y="62"/>
                    <a:pt x="519" y="8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4" name="Freeform 39"/>
            <p:cNvSpPr>
              <a:spLocks/>
            </p:cNvSpPr>
            <p:nvPr/>
          </p:nvSpPr>
          <p:spPr bwMode="auto">
            <a:xfrm>
              <a:off x="7501701" y="2298887"/>
              <a:ext cx="251887" cy="145044"/>
            </a:xfrm>
            <a:custGeom>
              <a:avLst/>
              <a:gdLst>
                <a:gd name="T0" fmla="*/ 357 w 357"/>
                <a:gd name="T1" fmla="*/ 0 h 205"/>
                <a:gd name="T2" fmla="*/ 266 w 357"/>
                <a:gd name="T3" fmla="*/ 129 h 205"/>
                <a:gd name="T4" fmla="*/ 256 w 357"/>
                <a:gd name="T5" fmla="*/ 136 h 205"/>
                <a:gd name="T6" fmla="*/ 168 w 357"/>
                <a:gd name="T7" fmla="*/ 198 h 205"/>
                <a:gd name="T8" fmla="*/ 167 w 357"/>
                <a:gd name="T9" fmla="*/ 199 h 205"/>
                <a:gd name="T10" fmla="*/ 0 w 357"/>
                <a:gd name="T11" fmla="*/ 205 h 205"/>
                <a:gd name="T12" fmla="*/ 357 w 357"/>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357" h="205">
                  <a:moveTo>
                    <a:pt x="357" y="0"/>
                  </a:moveTo>
                  <a:cubicBezTo>
                    <a:pt x="326" y="44"/>
                    <a:pt x="296" y="87"/>
                    <a:pt x="266" y="129"/>
                  </a:cubicBezTo>
                  <a:cubicBezTo>
                    <a:pt x="264" y="132"/>
                    <a:pt x="259" y="136"/>
                    <a:pt x="256" y="136"/>
                  </a:cubicBezTo>
                  <a:cubicBezTo>
                    <a:pt x="211" y="135"/>
                    <a:pt x="182" y="157"/>
                    <a:pt x="168" y="198"/>
                  </a:cubicBezTo>
                  <a:cubicBezTo>
                    <a:pt x="167" y="200"/>
                    <a:pt x="166" y="201"/>
                    <a:pt x="167" y="199"/>
                  </a:cubicBezTo>
                  <a:cubicBezTo>
                    <a:pt x="110" y="201"/>
                    <a:pt x="56" y="203"/>
                    <a:pt x="0" y="205"/>
                  </a:cubicBezTo>
                  <a:cubicBezTo>
                    <a:pt x="99" y="101"/>
                    <a:pt x="218" y="32"/>
                    <a:pt x="357"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5" name="Freeform 40"/>
            <p:cNvSpPr>
              <a:spLocks/>
            </p:cNvSpPr>
            <p:nvPr/>
          </p:nvSpPr>
          <p:spPr bwMode="auto">
            <a:xfrm>
              <a:off x="8104559" y="2355591"/>
              <a:ext cx="204733" cy="234577"/>
            </a:xfrm>
            <a:custGeom>
              <a:avLst/>
              <a:gdLst>
                <a:gd name="T0" fmla="*/ 290 w 290"/>
                <a:gd name="T1" fmla="*/ 332 h 332"/>
                <a:gd name="T2" fmla="*/ 281 w 290"/>
                <a:gd name="T3" fmla="*/ 325 h 332"/>
                <a:gd name="T4" fmla="*/ 155 w 290"/>
                <a:gd name="T5" fmla="*/ 231 h 332"/>
                <a:gd name="T6" fmla="*/ 147 w 290"/>
                <a:gd name="T7" fmla="*/ 215 h 332"/>
                <a:gd name="T8" fmla="*/ 66 w 290"/>
                <a:gd name="T9" fmla="*/ 126 h 332"/>
                <a:gd name="T10" fmla="*/ 53 w 290"/>
                <a:gd name="T11" fmla="*/ 119 h 332"/>
                <a:gd name="T12" fmla="*/ 0 w 290"/>
                <a:gd name="T13" fmla="*/ 0 h 332"/>
                <a:gd name="T14" fmla="*/ 290 w 290"/>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32">
                  <a:moveTo>
                    <a:pt x="290" y="332"/>
                  </a:moveTo>
                  <a:cubicBezTo>
                    <a:pt x="286" y="329"/>
                    <a:pt x="284" y="327"/>
                    <a:pt x="281" y="325"/>
                  </a:cubicBezTo>
                  <a:cubicBezTo>
                    <a:pt x="239" y="294"/>
                    <a:pt x="197" y="263"/>
                    <a:pt x="155" y="231"/>
                  </a:cubicBezTo>
                  <a:cubicBezTo>
                    <a:pt x="151" y="228"/>
                    <a:pt x="147" y="221"/>
                    <a:pt x="147" y="215"/>
                  </a:cubicBezTo>
                  <a:cubicBezTo>
                    <a:pt x="146" y="168"/>
                    <a:pt x="114" y="132"/>
                    <a:pt x="66" y="126"/>
                  </a:cubicBezTo>
                  <a:cubicBezTo>
                    <a:pt x="61" y="126"/>
                    <a:pt x="54" y="123"/>
                    <a:pt x="53" y="119"/>
                  </a:cubicBezTo>
                  <a:cubicBezTo>
                    <a:pt x="34" y="79"/>
                    <a:pt x="17" y="39"/>
                    <a:pt x="0" y="0"/>
                  </a:cubicBezTo>
                  <a:cubicBezTo>
                    <a:pt x="84" y="22"/>
                    <a:pt x="264" y="226"/>
                    <a:pt x="290" y="33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sp>
          <p:nvSpPr>
            <p:cNvPr id="56" name="Freeform 41"/>
            <p:cNvSpPr>
              <a:spLocks/>
            </p:cNvSpPr>
            <p:nvPr/>
          </p:nvSpPr>
          <p:spPr bwMode="auto">
            <a:xfrm>
              <a:off x="7407094" y="2470791"/>
              <a:ext cx="185632" cy="123556"/>
            </a:xfrm>
            <a:custGeom>
              <a:avLst/>
              <a:gdLst>
                <a:gd name="T0" fmla="*/ 263 w 263"/>
                <a:gd name="T1" fmla="*/ 1 h 175"/>
                <a:gd name="T2" fmla="*/ 0 w 263"/>
                <a:gd name="T3" fmla="*/ 175 h 175"/>
                <a:gd name="T4" fmla="*/ 4 w 263"/>
                <a:gd name="T5" fmla="*/ 162 h 175"/>
                <a:gd name="T6" fmla="*/ 80 w 263"/>
                <a:gd name="T7" fmla="*/ 28 h 175"/>
                <a:gd name="T8" fmla="*/ 104 w 263"/>
                <a:gd name="T9" fmla="*/ 12 h 175"/>
                <a:gd name="T10" fmla="*/ 250 w 263"/>
                <a:gd name="T11" fmla="*/ 0 h 175"/>
                <a:gd name="T12" fmla="*/ 263 w 263"/>
                <a:gd name="T13" fmla="*/ 1 h 175"/>
              </a:gdLst>
              <a:ahLst/>
              <a:cxnLst>
                <a:cxn ang="0">
                  <a:pos x="T0" y="T1"/>
                </a:cxn>
                <a:cxn ang="0">
                  <a:pos x="T2" y="T3"/>
                </a:cxn>
                <a:cxn ang="0">
                  <a:pos x="T4" y="T5"/>
                </a:cxn>
                <a:cxn ang="0">
                  <a:pos x="T6" y="T7"/>
                </a:cxn>
                <a:cxn ang="0">
                  <a:pos x="T8" y="T9"/>
                </a:cxn>
                <a:cxn ang="0">
                  <a:pos x="T10" y="T11"/>
                </a:cxn>
                <a:cxn ang="0">
                  <a:pos x="T12" y="T13"/>
                </a:cxn>
              </a:cxnLst>
              <a:rect l="0" t="0" r="r" b="b"/>
              <a:pathLst>
                <a:path w="263" h="175">
                  <a:moveTo>
                    <a:pt x="263" y="1"/>
                  </a:moveTo>
                  <a:cubicBezTo>
                    <a:pt x="167" y="46"/>
                    <a:pt x="80" y="101"/>
                    <a:pt x="0" y="175"/>
                  </a:cubicBezTo>
                  <a:cubicBezTo>
                    <a:pt x="2" y="168"/>
                    <a:pt x="3" y="165"/>
                    <a:pt x="4" y="162"/>
                  </a:cubicBezTo>
                  <a:cubicBezTo>
                    <a:pt x="30" y="117"/>
                    <a:pt x="55" y="72"/>
                    <a:pt x="80" y="28"/>
                  </a:cubicBezTo>
                  <a:cubicBezTo>
                    <a:pt x="85" y="19"/>
                    <a:pt x="93" y="13"/>
                    <a:pt x="104" y="12"/>
                  </a:cubicBezTo>
                  <a:cubicBezTo>
                    <a:pt x="153" y="9"/>
                    <a:pt x="201" y="4"/>
                    <a:pt x="250" y="0"/>
                  </a:cubicBezTo>
                  <a:cubicBezTo>
                    <a:pt x="254" y="0"/>
                    <a:pt x="258" y="1"/>
                    <a:pt x="263" y="1"/>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a:p>
          </p:txBody>
        </p:sp>
      </p:grpSp>
      <p:sp>
        <p:nvSpPr>
          <p:cNvPr id="60" name="文本框 59"/>
          <p:cNvSpPr txBox="1"/>
          <p:nvPr/>
        </p:nvSpPr>
        <p:spPr>
          <a:xfrm>
            <a:off x="725990" y="2969530"/>
            <a:ext cx="1600313"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成本降低方法</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61" name="矩形 60"/>
          <p:cNvSpPr/>
          <p:nvPr/>
        </p:nvSpPr>
        <p:spPr>
          <a:xfrm>
            <a:off x="151119" y="3439086"/>
            <a:ext cx="2682422" cy="2264851"/>
          </a:xfrm>
          <a:prstGeom prst="rect">
            <a:avLst/>
          </a:prstGeom>
        </p:spPr>
        <p:txBody>
          <a:bodyPr wrap="square">
            <a:spAutoFit/>
          </a:bodyPr>
          <a:lstStyle/>
          <a:p>
            <a:pPr lvl="0">
              <a:lnSpc>
                <a:spcPct val="150000"/>
              </a:lnSpc>
            </a:pP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个点的产品都运输到同一个地方，可以选择两两点之间互相运输，先将一个点的产品运输到另一个点，再统一运输到目的地的方法来降低运输费用。</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3857301" y="2970573"/>
            <a:ext cx="1307861"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性能问题</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7060864" y="2989084"/>
            <a:ext cx="1167474" cy="369332"/>
          </a:xfrm>
          <a:prstGeom prst="rect">
            <a:avLst/>
          </a:prstGeom>
          <a:noFill/>
        </p:spPr>
        <p:txBody>
          <a:bodyPr wrap="square" rtlCol="0">
            <a:spAutoFit/>
          </a:bodyPr>
          <a:lstStyle/>
          <a:p>
            <a:pPr algn="ctr"/>
            <a:r>
              <a:rPr lang="zh-CN" altLang="en-US" b="1" smtClean="0">
                <a:solidFill>
                  <a:srgbClr val="0174AB"/>
                </a:solidFill>
                <a:latin typeface="微软雅黑" panose="020B0503020204020204" pitchFamily="34" charset="-122"/>
                <a:ea typeface="微软雅黑" panose="020B0503020204020204" pitchFamily="34" charset="-122"/>
              </a:rPr>
              <a:t>算法优化</a:t>
            </a:r>
            <a:endParaRPr lang="zh-HK" altLang="en-US" b="1" dirty="0">
              <a:solidFill>
                <a:srgbClr val="0174AB"/>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3210536" y="3376610"/>
            <a:ext cx="2743200" cy="2308324"/>
          </a:xfrm>
          <a:prstGeom prst="rect">
            <a:avLst/>
          </a:prstGeom>
        </p:spPr>
        <p:txBody>
          <a:bodyPr wrap="square">
            <a:spAutoFit/>
          </a:bodyPr>
          <a:lstStyle/>
          <a:p>
            <a:pPr>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但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个点之间两两运输总共有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种方案，当</a:t>
            </a:r>
            <a:r>
              <a:rPr lang="en-US" altLang="zh-CN" sz="1600" dirty="0" smtClean="0">
                <a:solidFill>
                  <a:srgbClr val="666666"/>
                </a:solidFill>
                <a:latin typeface="微软雅黑" panose="020B0503020204020204" pitchFamily="34" charset="-122"/>
                <a:ea typeface="微软雅黑" panose="020B0503020204020204" pitchFamily="34" charset="-122"/>
              </a:rPr>
              <a:t>n=10</a:t>
            </a:r>
            <a:r>
              <a:rPr lang="zh-CN" altLang="en-US" sz="1600" dirty="0" smtClean="0">
                <a:solidFill>
                  <a:srgbClr val="666666"/>
                </a:solidFill>
                <a:latin typeface="微软雅黑" panose="020B0503020204020204" pitchFamily="34" charset="-122"/>
                <a:ea typeface="微软雅黑" panose="020B0503020204020204" pitchFamily="34" charset="-122"/>
              </a:rPr>
              <a:t>时，</a:t>
            </a:r>
            <a:r>
              <a:rPr lang="en-US" altLang="zh-CN" sz="1600" dirty="0" smtClean="0">
                <a:solidFill>
                  <a:srgbClr val="666666"/>
                </a:solidFill>
                <a:latin typeface="微软雅黑" panose="020B0503020204020204" pitchFamily="34" charset="-122"/>
                <a:ea typeface="微软雅黑" panose="020B0503020204020204" pitchFamily="34" charset="-122"/>
              </a:rPr>
              <a:t>n!=3628800</a:t>
            </a:r>
            <a:r>
              <a:rPr lang="zh-CN" altLang="en-US" sz="1600" dirty="0" smtClean="0">
                <a:solidFill>
                  <a:srgbClr val="666666"/>
                </a:solidFill>
                <a:latin typeface="微软雅黑" panose="020B0503020204020204" pitchFamily="34" charset="-122"/>
                <a:ea typeface="微软雅黑" panose="020B0503020204020204" pitchFamily="34" charset="-122"/>
              </a:rPr>
              <a:t>，这是一个很大的数字。如果需要遍历这</a:t>
            </a:r>
            <a:r>
              <a:rPr lang="en-US" altLang="zh-CN" sz="1600" dirty="0" smtClean="0">
                <a:solidFill>
                  <a:srgbClr val="666666"/>
                </a:solidFill>
                <a:latin typeface="微软雅黑" panose="020B0503020204020204" pitchFamily="34" charset="-122"/>
                <a:ea typeface="微软雅黑" panose="020B0503020204020204" pitchFamily="34" charset="-122"/>
              </a:rPr>
              <a:t> n! </a:t>
            </a:r>
            <a:r>
              <a:rPr lang="zh-CN" altLang="en-US" sz="1600" dirty="0" smtClean="0">
                <a:solidFill>
                  <a:srgbClr val="666666"/>
                </a:solidFill>
                <a:latin typeface="微软雅黑" panose="020B0503020204020204" pitchFamily="34" charset="-122"/>
                <a:ea typeface="微软雅黑" panose="020B0503020204020204" pitchFamily="34" charset="-122"/>
              </a:rPr>
              <a:t>种方案，系统的性能将会非常低。</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
        <p:nvSpPr>
          <p:cNvPr id="62" name="矩形 61"/>
          <p:cNvSpPr/>
          <p:nvPr/>
        </p:nvSpPr>
        <p:spPr>
          <a:xfrm>
            <a:off x="6330732" y="3376610"/>
            <a:ext cx="2627738" cy="1895519"/>
          </a:xfrm>
          <a:prstGeom prst="rect">
            <a:avLst/>
          </a:prstGeom>
        </p:spPr>
        <p:txBody>
          <a:bodyPr wrap="square">
            <a:spAutoFit/>
          </a:bodyPr>
          <a:lstStyle/>
          <a:p>
            <a:pPr>
              <a:lnSpc>
                <a:spcPct val="150000"/>
              </a:lnSpc>
            </a:pPr>
            <a:r>
              <a:rPr lang="zh-CN" altLang="en-US" sz="1600" dirty="0" smtClean="0">
                <a:solidFill>
                  <a:srgbClr val="666666"/>
                </a:solidFill>
                <a:latin typeface="微软雅黑" panose="020B0503020204020204" pitchFamily="34" charset="-122"/>
                <a:ea typeface="微软雅黑" panose="020B0503020204020204" pitchFamily="34" charset="-122"/>
              </a:rPr>
              <a:t>所以，我们需要对这种计算方法进行优化，需要剔除一些不必要考虑的选择方案，使得系统可以快速的计算出这 </a:t>
            </a:r>
            <a:r>
              <a:rPr lang="en-US" altLang="zh-CN" sz="1600" dirty="0" smtClean="0">
                <a:solidFill>
                  <a:srgbClr val="666666"/>
                </a:solidFill>
                <a:latin typeface="微软雅黑" panose="020B0503020204020204" pitchFamily="34" charset="-122"/>
                <a:ea typeface="微软雅黑" panose="020B0503020204020204" pitchFamily="34" charset="-122"/>
              </a:rPr>
              <a:t>n!</a:t>
            </a:r>
            <a:r>
              <a:rPr lang="zh-CN" altLang="en-US" sz="1600" dirty="0" smtClean="0">
                <a:solidFill>
                  <a:srgbClr val="666666"/>
                </a:solidFill>
                <a:latin typeface="微软雅黑" panose="020B0503020204020204" pitchFamily="34" charset="-122"/>
                <a:ea typeface="微软雅黑" panose="020B0503020204020204" pitchFamily="34" charset="-122"/>
              </a:rPr>
              <a:t> 种方案中的最优方案。</a:t>
            </a:r>
            <a:endParaRPr lang="zh-HK" altLang="zh-HK" sz="1600" dirty="0">
              <a:solidFill>
                <a:srgbClr val="6666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5536224"/>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3824</TotalTime>
  <Words>2131</Words>
  <Application>Microsoft Macintosh PowerPoint</Application>
  <PresentationFormat>全屏显示(4:3)</PresentationFormat>
  <Paragraphs>285</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28</vt:i4>
      </vt:variant>
    </vt:vector>
  </HeadingPairs>
  <TitlesOfParts>
    <vt:vector size="38" baseType="lpstr">
      <vt:lpstr>Adobe 仿宋 Std R</vt:lpstr>
      <vt:lpstr>Calibri</vt:lpstr>
      <vt:lpstr>Calibri Light</vt:lpstr>
      <vt:lpstr>Microsoft YaHei</vt:lpstr>
      <vt:lpstr>宋体</vt:lpstr>
      <vt:lpstr>微软雅黑</vt:lpstr>
      <vt:lpstr>新細明體</vt:lpstr>
      <vt:lpstr>Arial</vt:lpstr>
      <vt:lpstr>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 </cp:lastModifiedBy>
  <cp:revision>198</cp:revision>
  <dcterms:created xsi:type="dcterms:W3CDTF">2015-02-19T23:46:49Z</dcterms:created>
  <dcterms:modified xsi:type="dcterms:W3CDTF">2017-05-20T14:46:23Z</dcterms:modified>
</cp:coreProperties>
</file>